
<file path=[Content_Types].xml><?xml version="1.0" encoding="utf-8"?>
<Types xmlns="http://schemas.openxmlformats.org/package/2006/content-types">
  <Default Extension="png" ContentType="image/png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71" r:id="rId4"/>
    <p:sldId id="274" r:id="rId5"/>
    <p:sldId id="277" r:id="rId6"/>
    <p:sldId id="273" r:id="rId7"/>
    <p:sldId id="272" r:id="rId8"/>
    <p:sldId id="270" r:id="rId9"/>
    <p:sldId id="269" r:id="rId10"/>
    <p:sldId id="268" r:id="rId11"/>
    <p:sldId id="267" r:id="rId12"/>
    <p:sldId id="266" r:id="rId13"/>
    <p:sldId id="265" r:id="rId14"/>
    <p:sldId id="264" r:id="rId15"/>
    <p:sldId id="263" r:id="rId16"/>
    <p:sldId id="262" r:id="rId17"/>
    <p:sldId id="261" r:id="rId18"/>
    <p:sldId id="259" r:id="rId1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Pracownicy</c:v>
                </c:pt>
              </c:strCache>
            </c:strRef>
          </c:tx>
          <c:invertIfNegative val="0"/>
          <c:cat>
            <c:numRef>
              <c:f>List1!$A$2:$A$8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List1!$B$2:$B$8</c:f>
              <c:numCache>
                <c:formatCode>General</c:formatCode>
                <c:ptCount val="7"/>
                <c:pt idx="0">
                  <c:v>16</c:v>
                </c:pt>
                <c:pt idx="1">
                  <c:v>31</c:v>
                </c:pt>
                <c:pt idx="2">
                  <c:v>35</c:v>
                </c:pt>
                <c:pt idx="3">
                  <c:v>42</c:v>
                </c:pt>
                <c:pt idx="4">
                  <c:v>41</c:v>
                </c:pt>
                <c:pt idx="5">
                  <c:v>40</c:v>
                </c:pt>
                <c:pt idx="6">
                  <c:v>48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Pojazdy</c:v>
                </c:pt>
              </c:strCache>
            </c:strRef>
          </c:tx>
          <c:invertIfNegative val="0"/>
          <c:cat>
            <c:numRef>
              <c:f>List1!$A$2:$A$8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List1!$C$2:$C$8</c:f>
              <c:numCache>
                <c:formatCode>General</c:formatCode>
                <c:ptCount val="7"/>
                <c:pt idx="0">
                  <c:v>7</c:v>
                </c:pt>
                <c:pt idx="1">
                  <c:v>15</c:v>
                </c:pt>
                <c:pt idx="2">
                  <c:v>21</c:v>
                </c:pt>
                <c:pt idx="3">
                  <c:v>21</c:v>
                </c:pt>
                <c:pt idx="4">
                  <c:v>21</c:v>
                </c:pt>
                <c:pt idx="5">
                  <c:v>20</c:v>
                </c:pt>
                <c:pt idx="6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6789248"/>
        <c:axId val="246791168"/>
      </c:barChart>
      <c:catAx>
        <c:axId val="246789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elvetica"/>
              </a:defRPr>
            </a:pPr>
            <a:endParaRPr lang="pl-PL"/>
          </a:p>
        </c:txPr>
        <c:crossAx val="246791168"/>
        <c:crosses val="autoZero"/>
        <c:auto val="1"/>
        <c:lblAlgn val="ctr"/>
        <c:lblOffset val="100"/>
        <c:noMultiLvlLbl val="0"/>
      </c:catAx>
      <c:valAx>
        <c:axId val="24679116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elvetica"/>
              </a:defRPr>
            </a:pPr>
            <a:endParaRPr lang="pl-PL"/>
          </a:p>
        </c:txPr>
        <c:crossAx val="2467892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89602761699715"/>
          <c:y val="5.9449862428383383E-2"/>
          <c:w val="0.41036527870112283"/>
          <c:h val="0.80790165640693301"/>
        </c:manualLayout>
      </c:layout>
      <c:doughnut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Činnosti společnosti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</c:spPr>
          <c:explosion val="25"/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List1!$A$2:$A$4</c:f>
              <c:strCache>
                <c:ptCount val="3"/>
                <c:pt idx="0">
                  <c:v>Transport</c:v>
                </c:pt>
                <c:pt idx="1">
                  <c:v>Spedition</c:v>
                </c:pt>
                <c:pt idx="2">
                  <c:v>Service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62</c:v>
                </c:pt>
                <c:pt idx="1">
                  <c:v>33.4</c:v>
                </c:pt>
                <c:pt idx="2">
                  <c:v>4.5999999999999996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pl-PL"/>
          </a:p>
        </c:txPr>
      </c:legendEntry>
      <c:legendEntry>
        <c:idx val="1"/>
        <c:txPr>
          <a:bodyPr/>
          <a:lstStyle/>
          <a:p>
            <a: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pl-PL"/>
          </a:p>
        </c:txPr>
      </c:legendEntry>
      <c:legendEntry>
        <c:idx val="2"/>
        <c:txPr>
          <a:bodyPr/>
          <a:lstStyle/>
          <a:p>
            <a: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pl-PL"/>
          </a:p>
        </c:txPr>
      </c:legendEntry>
      <c:layout>
        <c:manualLayout>
          <c:xMode val="edge"/>
          <c:yMode val="edge"/>
          <c:x val="0.61317699152826655"/>
          <c:y val="0.16469689215667674"/>
          <c:w val="0.38372463511774429"/>
          <c:h val="0.60495728519579561"/>
        </c:manualLayout>
      </c:layout>
      <c:overlay val="0"/>
      <c:txPr>
        <a:bodyPr/>
        <a:lstStyle/>
        <a:p>
          <a:pPr>
            <a:defRPr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endParaRPr lang="pl-PL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39272D-2A6B-41CD-AF99-26BC4BF71A88}" type="datetimeFigureOut">
              <a:rPr lang="pl-PL" smtClean="0"/>
              <a:t>2016-05-27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D8D485-077F-4A90-A3AF-0366B5BB7D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2229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CF2DC-D0C9-4733-A6BD-38B0660054ED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8767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C7FB7-A2E9-466C-8BB0-0A299E7AFCDB}" type="datetimeFigureOut">
              <a:rPr lang="pl-PL" smtClean="0"/>
              <a:t>2016-05-27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CB28-B78D-4231-9A20-A3EE4B1775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8615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C7FB7-A2E9-466C-8BB0-0A299E7AFCDB}" type="datetimeFigureOut">
              <a:rPr lang="pl-PL" smtClean="0"/>
              <a:t>2016-05-27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CB28-B78D-4231-9A20-A3EE4B1775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6558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C7FB7-A2E9-466C-8BB0-0A299E7AFCDB}" type="datetimeFigureOut">
              <a:rPr lang="pl-PL" smtClean="0"/>
              <a:t>2016-05-27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CB28-B78D-4231-9A20-A3EE4B1775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6925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C7FB7-A2E9-466C-8BB0-0A299E7AFCDB}" type="datetimeFigureOut">
              <a:rPr lang="pl-PL" smtClean="0"/>
              <a:t>2016-05-27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CB28-B78D-4231-9A20-A3EE4B1775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6131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C7FB7-A2E9-466C-8BB0-0A299E7AFCDB}" type="datetimeFigureOut">
              <a:rPr lang="pl-PL" smtClean="0"/>
              <a:t>2016-05-27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CB28-B78D-4231-9A20-A3EE4B1775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7770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C7FB7-A2E9-466C-8BB0-0A299E7AFCDB}" type="datetimeFigureOut">
              <a:rPr lang="pl-PL" smtClean="0"/>
              <a:t>2016-05-27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CB28-B78D-4231-9A20-A3EE4B1775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235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C7FB7-A2E9-466C-8BB0-0A299E7AFCDB}" type="datetimeFigureOut">
              <a:rPr lang="pl-PL" smtClean="0"/>
              <a:t>2016-05-27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CB28-B78D-4231-9A20-A3EE4B1775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3060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C7FB7-A2E9-466C-8BB0-0A299E7AFCDB}" type="datetimeFigureOut">
              <a:rPr lang="pl-PL" smtClean="0"/>
              <a:t>2016-05-27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CB28-B78D-4231-9A20-A3EE4B1775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0810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C7FB7-A2E9-466C-8BB0-0A299E7AFCDB}" type="datetimeFigureOut">
              <a:rPr lang="pl-PL" smtClean="0"/>
              <a:t>2016-05-27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CB28-B78D-4231-9A20-A3EE4B1775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4504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C7FB7-A2E9-466C-8BB0-0A299E7AFCDB}" type="datetimeFigureOut">
              <a:rPr lang="pl-PL" smtClean="0"/>
              <a:t>2016-05-27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CB28-B78D-4231-9A20-A3EE4B1775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4543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C7FB7-A2E9-466C-8BB0-0A299E7AFCDB}" type="datetimeFigureOut">
              <a:rPr lang="pl-PL" smtClean="0"/>
              <a:t>2016-05-27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CB28-B78D-4231-9A20-A3EE4B1775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4149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C7FB7-A2E9-466C-8BB0-0A299E7AFCDB}" type="datetimeFigureOut">
              <a:rPr lang="pl-PL" smtClean="0"/>
              <a:t>2016-05-27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CCB28-B78D-4231-9A20-A3EE4B1775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9922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reklamacje@lorenc-logistic.com.p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mailto:obchod1@lorenc-logistic.cz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chweiglova@lorenc-logistic.cz" TargetMode="External"/><Relationship Id="rId5" Type="http://schemas.openxmlformats.org/officeDocument/2006/relationships/hyperlink" Target="mailto:rychtarikova@lorenc-logistic.cz" TargetMode="External"/><Relationship Id="rId4" Type="http://schemas.openxmlformats.org/officeDocument/2006/relationships/hyperlink" Target="mailto:lorenc@lorenc-logistic.cz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bauml@lorenc-logistic.cz" TargetMode="External"/><Relationship Id="rId5" Type="http://schemas.openxmlformats.org/officeDocument/2006/relationships/hyperlink" Target="mailto:linhart@lorenc-logistic.cz" TargetMode="External"/><Relationship Id="rId4" Type="http://schemas.openxmlformats.org/officeDocument/2006/relationships/hyperlink" Target="mailto:vaskova@lorenc-logistic.cz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Microsoft_Excel_97-2003_Worksheet1.xls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47514"/>
            <a:ext cx="2490968" cy="7460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-36004" y="6520437"/>
            <a:ext cx="9144000" cy="365125"/>
          </a:xfrm>
        </p:spPr>
        <p:txBody>
          <a:bodyPr/>
          <a:lstStyle/>
          <a:p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www.lorenc-logistic.com.pl	                        tel</a:t>
            </a:r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+48 54 428 28 </a:t>
            </a:r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89                         PL </a:t>
            </a:r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87-800 </a:t>
            </a:r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Włocławek</a:t>
            </a:r>
            <a:endParaRPr lang="pl-P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419798" y="5445224"/>
            <a:ext cx="8424936" cy="101566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Times New Roman" panose="02020603050405020304" pitchFamily="18" charset="0"/>
              </a:rPr>
              <a:t>International Transport and Spedition</a:t>
            </a:r>
          </a:p>
          <a:p>
            <a:pPr algn="ctr"/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Times New Roman" panose="02020603050405020304" pitchFamily="18" charset="0"/>
              </a:rPr>
              <a:t>Logistics and Warehausing </a:t>
            </a:r>
          </a:p>
          <a:p>
            <a:pPr algn="ctr"/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Times New Roman" panose="02020603050405020304" pitchFamily="18" charset="0"/>
              </a:rPr>
              <a:t>Truck Service</a:t>
            </a:r>
            <a:endParaRPr lang="pl-PL" sz="2000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53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076" y="-1"/>
            <a:ext cx="9411931" cy="1021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-36004" y="6520437"/>
            <a:ext cx="9144000" cy="365125"/>
          </a:xfrm>
        </p:spPr>
        <p:txBody>
          <a:bodyPr/>
          <a:lstStyle/>
          <a:p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www.lorenc-logistic.com.pl	                        tel</a:t>
            </a:r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+48 54 428 28 </a:t>
            </a:r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89                         PL </a:t>
            </a:r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87-800 </a:t>
            </a:r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Włocławek</a:t>
            </a:r>
            <a:endParaRPr lang="pl-P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395536" y="1074860"/>
            <a:ext cx="712395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/>
              </a:rPr>
              <a:t>Trucks Service</a:t>
            </a:r>
            <a:endParaRPr lang="en-US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Helvetica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3416440" y="2245188"/>
            <a:ext cx="527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Professional Truck </a:t>
            </a:r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ervice </a:t>
            </a:r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tation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pl-PL" dirty="0" smtClean="0">
                <a:solidFill>
                  <a:schemeClr val="bg1"/>
                </a:solidFill>
              </a:rPr>
              <a:t>Services to </a:t>
            </a:r>
            <a:r>
              <a:rPr lang="pl-PL" dirty="0" err="1" smtClean="0">
                <a:solidFill>
                  <a:schemeClr val="bg1"/>
                </a:solidFill>
              </a:rPr>
              <a:t>own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pl-PL" dirty="0" err="1" smtClean="0">
                <a:solidFill>
                  <a:schemeClr val="bg1"/>
                </a:solidFill>
              </a:rPr>
              <a:t>vehicles</a:t>
            </a:r>
            <a:r>
              <a:rPr lang="pl-PL" dirty="0" smtClean="0">
                <a:solidFill>
                  <a:schemeClr val="bg1"/>
                </a:solidFill>
              </a:rPr>
              <a:t> and </a:t>
            </a:r>
            <a:r>
              <a:rPr lang="pl-PL" dirty="0" err="1" smtClean="0">
                <a:solidFill>
                  <a:schemeClr val="bg1"/>
                </a:solidFill>
              </a:rPr>
              <a:t>customers</a:t>
            </a:r>
            <a:r>
              <a:rPr lang="pl-PL" dirty="0" smtClean="0">
                <a:solidFill>
                  <a:schemeClr val="bg1"/>
                </a:solidFill>
              </a:rPr>
              <a:t>’ </a:t>
            </a:r>
            <a:r>
              <a:rPr lang="pl-PL" dirty="0" err="1" smtClean="0">
                <a:solidFill>
                  <a:schemeClr val="bg1"/>
                </a:solidFill>
              </a:rPr>
              <a:t>fleet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pl-PL" dirty="0" err="1" smtClean="0">
                <a:solidFill>
                  <a:schemeClr val="bg1"/>
                </a:solidFill>
              </a:rPr>
              <a:t>Repairs</a:t>
            </a:r>
            <a:r>
              <a:rPr lang="pl-PL" dirty="0" smtClean="0">
                <a:solidFill>
                  <a:schemeClr val="bg1"/>
                </a:solidFill>
              </a:rPr>
              <a:t> to </a:t>
            </a:r>
            <a:r>
              <a:rPr lang="pl-PL" dirty="0" err="1" smtClean="0">
                <a:solidFill>
                  <a:schemeClr val="bg1"/>
                </a:solidFill>
              </a:rPr>
              <a:t>all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pl-PL" dirty="0" err="1" smtClean="0">
                <a:solidFill>
                  <a:schemeClr val="bg1"/>
                </a:solidFill>
              </a:rPr>
              <a:t>types</a:t>
            </a:r>
            <a:r>
              <a:rPr lang="pl-PL" dirty="0" smtClean="0">
                <a:solidFill>
                  <a:schemeClr val="bg1"/>
                </a:solidFill>
              </a:rPr>
              <a:t> of </a:t>
            </a:r>
            <a:r>
              <a:rPr lang="pl-PL" dirty="0" err="1" smtClean="0">
                <a:solidFill>
                  <a:schemeClr val="bg1"/>
                </a:solidFill>
              </a:rPr>
              <a:t>vehicles</a:t>
            </a:r>
            <a:r>
              <a:rPr lang="pl-PL" dirty="0" smtClean="0">
                <a:solidFill>
                  <a:schemeClr val="bg1"/>
                </a:solidFill>
              </a:rPr>
              <a:t> and </a:t>
            </a:r>
            <a:r>
              <a:rPr lang="pl-PL" dirty="0" err="1" smtClean="0">
                <a:solidFill>
                  <a:schemeClr val="bg1"/>
                </a:solidFill>
              </a:rPr>
              <a:t>trailers</a:t>
            </a:r>
            <a:endParaRPr lang="pl-PL" dirty="0" smtClean="0">
              <a:solidFill>
                <a:schemeClr val="bg1"/>
              </a:solidFill>
            </a:endParaRPr>
          </a:p>
          <a:p>
            <a:pPr marL="285750" indent="-285750">
              <a:buFont typeface="Courier New" pitchFamily="49" charset="0"/>
              <a:buChar char="o"/>
            </a:pPr>
            <a:r>
              <a:rPr lang="pl-PL" dirty="0" err="1">
                <a:solidFill>
                  <a:schemeClr val="bg1"/>
                </a:solidFill>
              </a:rPr>
              <a:t>P</a:t>
            </a:r>
            <a:r>
              <a:rPr lang="pl-PL" dirty="0" err="1" smtClean="0">
                <a:solidFill>
                  <a:schemeClr val="bg1"/>
                </a:solidFill>
              </a:rPr>
              <a:t>re-servicing</a:t>
            </a:r>
            <a:r>
              <a:rPr lang="pl-PL" dirty="0" smtClean="0">
                <a:solidFill>
                  <a:schemeClr val="bg1"/>
                </a:solidFill>
              </a:rPr>
              <a:t> of </a:t>
            </a:r>
            <a:r>
              <a:rPr lang="pl-PL" dirty="0" err="1" smtClean="0">
                <a:solidFill>
                  <a:schemeClr val="bg1"/>
                </a:solidFill>
              </a:rPr>
              <a:t>vehicles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pl-PL" dirty="0" err="1" smtClean="0">
                <a:solidFill>
                  <a:schemeClr val="bg1"/>
                </a:solidFill>
              </a:rPr>
              <a:t>before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pl-PL" dirty="0" err="1" smtClean="0">
                <a:solidFill>
                  <a:schemeClr val="bg1"/>
                </a:solidFill>
              </a:rPr>
              <a:t>technical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dirty="0" err="1" smtClean="0">
                <a:solidFill>
                  <a:schemeClr val="bg1"/>
                </a:solidFill>
              </a:rPr>
              <a:t>checkup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3416440" y="4305378"/>
            <a:ext cx="50844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Mobile Service 24/7</a:t>
            </a:r>
          </a:p>
          <a:p>
            <a:endParaRPr lang="pl-PL" dirty="0" smtClean="0">
              <a:solidFill>
                <a:schemeClr val="bg1"/>
              </a:solidFill>
            </a:endParaRPr>
          </a:p>
          <a:p>
            <a:pPr marL="285750" indent="-285750">
              <a:buFont typeface="Courier New" pitchFamily="49" charset="0"/>
              <a:buChar char="o"/>
            </a:pPr>
            <a:r>
              <a:rPr lang="pl-PL" dirty="0" smtClean="0">
                <a:solidFill>
                  <a:schemeClr val="bg1"/>
                </a:solidFill>
              </a:rPr>
              <a:t>We </a:t>
            </a:r>
            <a:r>
              <a:rPr lang="pl-PL" dirty="0" err="1" smtClean="0">
                <a:solidFill>
                  <a:schemeClr val="bg1"/>
                </a:solidFill>
              </a:rPr>
              <a:t>offer</a:t>
            </a:r>
            <a:r>
              <a:rPr lang="pl-PL" dirty="0" smtClean="0">
                <a:solidFill>
                  <a:schemeClr val="bg1"/>
                </a:solidFill>
              </a:rPr>
              <a:t> mobile services to </a:t>
            </a:r>
            <a:r>
              <a:rPr lang="pl-PL" dirty="0" err="1" smtClean="0">
                <a:solidFill>
                  <a:schemeClr val="bg1"/>
                </a:solidFill>
              </a:rPr>
              <a:t>our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pl-PL" dirty="0" err="1" smtClean="0">
                <a:solidFill>
                  <a:schemeClr val="bg1"/>
                </a:solidFill>
              </a:rPr>
              <a:t>clients</a:t>
            </a:r>
            <a:r>
              <a:rPr lang="pl-PL" dirty="0" smtClean="0">
                <a:solidFill>
                  <a:schemeClr val="bg1"/>
                </a:solidFill>
              </a:rPr>
              <a:t> and </a:t>
            </a:r>
            <a:r>
              <a:rPr lang="pl-PL" dirty="0" err="1" smtClean="0">
                <a:solidFill>
                  <a:schemeClr val="bg1"/>
                </a:solidFill>
              </a:rPr>
              <a:t>first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pl-PL" dirty="0" err="1" smtClean="0">
                <a:solidFill>
                  <a:schemeClr val="bg1"/>
                </a:solidFill>
              </a:rPr>
              <a:t>time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pl-PL" dirty="0" err="1" smtClean="0">
                <a:solidFill>
                  <a:schemeClr val="bg1"/>
                </a:solidFill>
              </a:rPr>
              <a:t>customers</a:t>
            </a:r>
            <a:r>
              <a:rPr lang="pl-PL" dirty="0" smtClean="0">
                <a:solidFill>
                  <a:schemeClr val="bg1"/>
                </a:solidFill>
              </a:rPr>
              <a:t> in the </a:t>
            </a:r>
            <a:r>
              <a:rPr lang="pl-PL" dirty="0" err="1" smtClean="0">
                <a:solidFill>
                  <a:schemeClr val="bg1"/>
                </a:solidFill>
              </a:rPr>
              <a:t>range</a:t>
            </a:r>
            <a:r>
              <a:rPr lang="pl-PL" dirty="0" smtClean="0">
                <a:solidFill>
                  <a:schemeClr val="bg1"/>
                </a:solidFill>
              </a:rPr>
              <a:t> of 100 km. </a:t>
            </a:r>
            <a:r>
              <a:rPr lang="pl-PL" dirty="0">
                <a:solidFill>
                  <a:schemeClr val="bg1"/>
                </a:solidFill>
              </a:rPr>
              <a:t>f</a:t>
            </a:r>
            <a:r>
              <a:rPr lang="pl-PL" dirty="0" smtClean="0">
                <a:solidFill>
                  <a:schemeClr val="bg1"/>
                </a:solidFill>
              </a:rPr>
              <a:t>rom Włocławek.                     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pl-PL" dirty="0" smtClean="0">
                <a:solidFill>
                  <a:schemeClr val="bg1"/>
                </a:solidFill>
              </a:rPr>
              <a:t>We </a:t>
            </a:r>
            <a:r>
              <a:rPr lang="pl-PL" dirty="0" err="1" smtClean="0">
                <a:solidFill>
                  <a:schemeClr val="bg1"/>
                </a:solidFill>
              </a:rPr>
              <a:t>provide</a:t>
            </a:r>
            <a:r>
              <a:rPr lang="pl-PL" dirty="0" smtClean="0">
                <a:solidFill>
                  <a:schemeClr val="bg1"/>
                </a:solidFill>
              </a:rPr>
              <a:t> on-</a:t>
            </a:r>
            <a:r>
              <a:rPr lang="pl-PL" dirty="0" err="1" smtClean="0">
                <a:solidFill>
                  <a:schemeClr val="bg1"/>
                </a:solidFill>
              </a:rPr>
              <a:t>site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pl-PL" dirty="0" err="1" smtClean="0">
                <a:solidFill>
                  <a:schemeClr val="bg1"/>
                </a:solidFill>
              </a:rPr>
              <a:t>repair</a:t>
            </a:r>
            <a:r>
              <a:rPr lang="pl-PL" dirty="0" smtClean="0">
                <a:solidFill>
                  <a:schemeClr val="bg1"/>
                </a:solidFill>
              </a:rPr>
              <a:t> services.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67" y="1737373"/>
            <a:ext cx="1826536" cy="25563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47" y="4509120"/>
            <a:ext cx="2483376" cy="17744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51329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076" y="-1"/>
            <a:ext cx="9411931" cy="1021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-36004" y="6520437"/>
            <a:ext cx="9144000" cy="365125"/>
          </a:xfrm>
        </p:spPr>
        <p:txBody>
          <a:bodyPr/>
          <a:lstStyle/>
          <a:p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www.lorenc-logistic.com.pl	                        tel</a:t>
            </a:r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+48 54 428 28 </a:t>
            </a:r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89                         PL </a:t>
            </a:r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87-800 </a:t>
            </a:r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Włocławek</a:t>
            </a:r>
            <a:endParaRPr lang="pl-P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625500" y="1648470"/>
            <a:ext cx="712395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/>
              </a:rPr>
              <a:t>Quality of our Services </a:t>
            </a:r>
            <a:endParaRPr lang="en-US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Helvetica"/>
            </a:endParaRPr>
          </a:p>
        </p:txBody>
      </p:sp>
      <p:sp>
        <p:nvSpPr>
          <p:cNvPr id="7" name="TextBox 5"/>
          <p:cNvSpPr txBox="1"/>
          <p:nvPr/>
        </p:nvSpPr>
        <p:spPr>
          <a:xfrm>
            <a:off x="467544" y="2276872"/>
            <a:ext cx="85334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Courier New"/>
              <a:buChar char="o"/>
            </a:pPr>
            <a:r>
              <a:rPr lang="cs-CZ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/>
              </a:rPr>
              <a:t>K</a:t>
            </a:r>
            <a:r>
              <a:rPr lang="cs-CZ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/>
              </a:rPr>
              <a:t>now-how and individual approach to our customers</a:t>
            </a:r>
            <a:endParaRPr lang="en-US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Helvetica"/>
            </a:endParaRPr>
          </a:p>
          <a:p>
            <a:pPr marL="285750" indent="-285750">
              <a:lnSpc>
                <a:spcPct val="150000"/>
              </a:lnSpc>
              <a:buFont typeface="Courier New"/>
              <a:buChar char="o"/>
            </a:pPr>
            <a:r>
              <a:rPr lang="en-US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/>
              </a:rPr>
              <a:t>KPI</a:t>
            </a:r>
            <a:r>
              <a:rPr lang="pl-PL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/>
              </a:rPr>
              <a:t> </a:t>
            </a:r>
            <a:r>
              <a:rPr lang="pl-PL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/>
              </a:rPr>
              <a:t>as </a:t>
            </a:r>
            <a:r>
              <a:rPr lang="pl-PL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/>
              </a:rPr>
              <a:t>key</a:t>
            </a:r>
            <a:r>
              <a:rPr lang="pl-PL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/>
              </a:rPr>
              <a:t> </a:t>
            </a:r>
            <a:r>
              <a:rPr lang="pl-PL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/>
              </a:rPr>
              <a:t>indicator</a:t>
            </a:r>
            <a:r>
              <a:rPr lang="pl-PL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/>
              </a:rPr>
              <a:t> to </a:t>
            </a:r>
            <a:r>
              <a:rPr lang="pl-PL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/>
              </a:rPr>
              <a:t>measure</a:t>
            </a:r>
            <a:r>
              <a:rPr lang="pl-PL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/>
              </a:rPr>
              <a:t> performance </a:t>
            </a:r>
            <a:r>
              <a:rPr lang="pl-PL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/>
              </a:rPr>
              <a:t>efficiency</a:t>
            </a:r>
            <a:endParaRPr lang="en-US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Helvetica"/>
            </a:endParaRPr>
          </a:p>
          <a:p>
            <a:pPr marL="285750" indent="-285750">
              <a:lnSpc>
                <a:spcPct val="150000"/>
              </a:lnSpc>
              <a:buFont typeface="Courier New"/>
              <a:buChar char="o"/>
            </a:pPr>
            <a:r>
              <a:rPr lang="pl-PL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/>
              </a:rPr>
              <a:t>Transparent </a:t>
            </a:r>
            <a:r>
              <a:rPr lang="pl-PL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/>
              </a:rPr>
              <a:t>reporting</a:t>
            </a:r>
            <a:r>
              <a:rPr lang="pl-PL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/>
              </a:rPr>
              <a:t> system</a:t>
            </a:r>
            <a:endParaRPr lang="en-US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Helvetica"/>
            </a:endParaRPr>
          </a:p>
          <a:p>
            <a:pPr marL="285750" indent="-285750">
              <a:lnSpc>
                <a:spcPct val="150000"/>
              </a:lnSpc>
              <a:buFont typeface="Courier New"/>
              <a:buChar char="o"/>
            </a:pPr>
            <a:r>
              <a:rPr lang="cs-CZ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/>
              </a:rPr>
              <a:t>Professionally trained personnel</a:t>
            </a:r>
            <a:endParaRPr lang="en-US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Helvetica"/>
            </a:endParaRPr>
          </a:p>
          <a:p>
            <a:pPr marL="285750" indent="-285750">
              <a:lnSpc>
                <a:spcPct val="150000"/>
              </a:lnSpc>
              <a:buFont typeface="Courier New"/>
              <a:buChar char="o"/>
            </a:pPr>
            <a:r>
              <a:rPr lang="cs-CZ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/>
              </a:rPr>
              <a:t>L</a:t>
            </a:r>
            <a:r>
              <a:rPr lang="cs-CZ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/>
              </a:rPr>
              <a:t>anguage literate personnel  (in either English or German)</a:t>
            </a:r>
            <a:endParaRPr lang="en-US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Helvetica"/>
            </a:endParaRPr>
          </a:p>
          <a:p>
            <a:pPr marL="285750" indent="-285750">
              <a:lnSpc>
                <a:spcPct val="150000"/>
              </a:lnSpc>
              <a:buFont typeface="Courier New"/>
              <a:buChar char="o"/>
            </a:pPr>
            <a:r>
              <a:rPr lang="cs-CZ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/>
              </a:rPr>
              <a:t>Fleet of ADR-equipped trucks (hasardous goods transport</a:t>
            </a:r>
            <a:r>
              <a:rPr lang="cs-CZ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/>
              </a:rPr>
              <a:t>)</a:t>
            </a:r>
            <a:endParaRPr lang="en-US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152425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076" y="-1"/>
            <a:ext cx="9411931" cy="1021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-36004" y="6520437"/>
            <a:ext cx="9144000" cy="365125"/>
          </a:xfrm>
        </p:spPr>
        <p:txBody>
          <a:bodyPr/>
          <a:lstStyle/>
          <a:p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www.lorenc-logistic.com.pl	                        tel</a:t>
            </a:r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+48 54 428 28 </a:t>
            </a:r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89                         PL </a:t>
            </a:r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87-800 </a:t>
            </a:r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Włocławek</a:t>
            </a:r>
            <a:endParaRPr lang="pl-P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467544" y="1205134"/>
            <a:ext cx="712395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/>
              </a:rPr>
              <a:t>Quality of our Services </a:t>
            </a:r>
            <a:endParaRPr lang="en-US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Helvetica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467544" y="1906268"/>
            <a:ext cx="8508984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Courier New"/>
              <a:buChar char="o"/>
            </a:pPr>
            <a:r>
              <a:rPr lang="cs-CZ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/>
              </a:rPr>
              <a:t>Regularly trained drivers,  ADR-certified drivers</a:t>
            </a:r>
            <a:endParaRPr lang="en-US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Helvetica"/>
            </a:endParaRPr>
          </a:p>
          <a:p>
            <a:pPr marL="285750" indent="-285750">
              <a:lnSpc>
                <a:spcPct val="150000"/>
              </a:lnSpc>
              <a:buFont typeface="Courier New"/>
              <a:buChar char="o"/>
            </a:pPr>
            <a:r>
              <a:rPr lang="cs-CZ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/>
              </a:rPr>
              <a:t>Company  ADR  and Safety Advisor since 2009</a:t>
            </a:r>
            <a:endParaRPr lang="en-US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Helvetica"/>
            </a:endParaRPr>
          </a:p>
          <a:p>
            <a:pPr marL="285750" indent="-285750">
              <a:lnSpc>
                <a:spcPct val="150000"/>
              </a:lnSpc>
              <a:buFont typeface="Courier New"/>
              <a:buChar char="o"/>
            </a:pPr>
            <a:r>
              <a:rPr lang="cs-CZ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/>
              </a:rPr>
              <a:t>Satellite Monitoring System  to enable uninterrupted communication between the driver and the dispatcher; real-time load tracking via Dynafleet GPS solution. </a:t>
            </a:r>
          </a:p>
          <a:p>
            <a:pPr marL="285750" indent="-285750">
              <a:lnSpc>
                <a:spcPct val="150000"/>
              </a:lnSpc>
              <a:buFont typeface="Courier New"/>
              <a:buChar char="o"/>
            </a:pPr>
            <a:r>
              <a:rPr lang="cs-CZ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/>
              </a:rPr>
              <a:t>External Security Control Centre for goods in transit ( by authorised security company).</a:t>
            </a:r>
            <a:endParaRPr lang="pl-PL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Helvetica"/>
            </a:endParaRPr>
          </a:p>
          <a:p>
            <a:pPr marL="285750" indent="-285750">
              <a:lnSpc>
                <a:spcPct val="150000"/>
              </a:lnSpc>
              <a:buFont typeface="Courier New"/>
              <a:buChar char="o"/>
            </a:pPr>
            <a:r>
              <a:rPr lang="pl-PL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/>
              </a:rPr>
              <a:t>Special e-mail </a:t>
            </a:r>
            <a:r>
              <a:rPr lang="pl-PL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/>
              </a:rPr>
              <a:t>address</a:t>
            </a:r>
            <a:r>
              <a:rPr lang="pl-PL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/>
              </a:rPr>
              <a:t> for </a:t>
            </a:r>
            <a:r>
              <a:rPr lang="pl-PL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/>
              </a:rPr>
              <a:t>customers</a:t>
            </a:r>
            <a:r>
              <a:rPr lang="pl-PL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/>
              </a:rPr>
              <a:t> to report </a:t>
            </a:r>
            <a:r>
              <a:rPr lang="pl-PL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/>
              </a:rPr>
              <a:t>claims</a:t>
            </a:r>
            <a:r>
              <a:rPr lang="pl-PL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/>
              </a:rPr>
              <a:t> and </a:t>
            </a:r>
            <a:r>
              <a:rPr lang="pl-PL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/>
              </a:rPr>
              <a:t>incidents</a:t>
            </a:r>
            <a:r>
              <a:rPr lang="pl-PL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/>
              </a:rPr>
              <a:t> of </a:t>
            </a:r>
            <a:r>
              <a:rPr lang="pl-PL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/>
              </a:rPr>
              <a:t>nonconformities</a:t>
            </a:r>
            <a:r>
              <a:rPr lang="pl-PL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/>
              </a:rPr>
              <a:t>  </a:t>
            </a:r>
            <a:r>
              <a:rPr lang="pl-PL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/>
              </a:rPr>
              <a:t>due</a:t>
            </a:r>
            <a:r>
              <a:rPr lang="pl-PL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/>
              </a:rPr>
              <a:t> to Lorenc Logistic </a:t>
            </a:r>
            <a:r>
              <a:rPr lang="pl-PL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/>
              </a:rPr>
              <a:t>personnel</a:t>
            </a:r>
            <a:r>
              <a:rPr lang="pl-PL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/>
              </a:rPr>
              <a:t> </a:t>
            </a:r>
            <a:r>
              <a:rPr lang="pl-PL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/>
              </a:rPr>
              <a:t>conduct</a:t>
            </a:r>
            <a:r>
              <a:rPr lang="pl-PL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/>
              </a:rPr>
              <a:t>:  </a:t>
            </a:r>
            <a:r>
              <a:rPr lang="pl-PL" u="sng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Helvetica"/>
                <a:hlinkClick r:id="rId4"/>
              </a:rPr>
              <a:t>reklamacje@lorenc-logistic.com.pl</a:t>
            </a:r>
            <a:endParaRPr lang="pl-PL" u="sng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591258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076" y="-1"/>
            <a:ext cx="9411931" cy="1021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-36004" y="6520437"/>
            <a:ext cx="9144000" cy="365125"/>
          </a:xfrm>
        </p:spPr>
        <p:txBody>
          <a:bodyPr/>
          <a:lstStyle/>
          <a:p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www.lorenc-logistic.com.pl	                        tel</a:t>
            </a:r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+48 54 428 28 </a:t>
            </a:r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89                         PL </a:t>
            </a:r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87-800 </a:t>
            </a:r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Włocławek</a:t>
            </a:r>
            <a:endParaRPr lang="pl-P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595081" y="1335558"/>
            <a:ext cx="718621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/>
              </a:rPr>
              <a:t>Lorenc Group Fleet</a:t>
            </a:r>
            <a:endParaRPr lang="en-US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Helvetica"/>
            </a:endParaRPr>
          </a:p>
        </p:txBody>
      </p:sp>
      <p:pic>
        <p:nvPicPr>
          <p:cNvPr id="7" name="Picture 2" descr="C:\Users\rymar\Desktop\Oferty, prezentacje\jpg.tabo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54" y="2005429"/>
            <a:ext cx="3135533" cy="19630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" name="Picture 2" descr="T:\Veronika Krenkova\LORENC Logistik\chłodnia\DSC_425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53" y="4040016"/>
            <a:ext cx="3135533" cy="19795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" name="Picture 8" descr="dsc_8020_lorenc_shires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1989339"/>
            <a:ext cx="3120816" cy="19791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40015"/>
            <a:ext cx="3120816" cy="19795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4521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076" y="-1"/>
            <a:ext cx="9411931" cy="1021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-36004" y="6520437"/>
            <a:ext cx="9144000" cy="365125"/>
          </a:xfrm>
        </p:spPr>
        <p:txBody>
          <a:bodyPr/>
          <a:lstStyle/>
          <a:p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www.lorenc-logistic.com.pl	                        tel</a:t>
            </a:r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+48 54 428 28 </a:t>
            </a:r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89                         PL </a:t>
            </a:r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87-800 </a:t>
            </a:r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Włocławek</a:t>
            </a:r>
            <a:endParaRPr lang="pl-P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616890" y="1433965"/>
            <a:ext cx="712395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/>
              </a:rPr>
              <a:t>Our Membership</a:t>
            </a:r>
            <a:endParaRPr lang="en-US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Helvetica"/>
            </a:endParaRPr>
          </a:p>
        </p:txBody>
      </p:sp>
      <p:sp>
        <p:nvSpPr>
          <p:cNvPr id="7" name="TextBox 18"/>
          <p:cNvSpPr txBox="1"/>
          <p:nvPr/>
        </p:nvSpPr>
        <p:spPr>
          <a:xfrm>
            <a:off x="2128673" y="2402968"/>
            <a:ext cx="4926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cs typeface="Helvetica"/>
              </a:rPr>
              <a:t>Kujawsko-Pomorskie </a:t>
            </a:r>
            <a:r>
              <a:rPr lang="pl-PL" b="1" dirty="0" err="1" smtClean="0">
                <a:solidFill>
                  <a:schemeClr val="bg1">
                    <a:lumMod val="85000"/>
                  </a:schemeClr>
                </a:solidFill>
                <a:cs typeface="Helvetica"/>
              </a:rPr>
              <a:t>Association</a:t>
            </a:r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cs typeface="Helvetica"/>
              </a:rPr>
              <a:t> of International </a:t>
            </a:r>
            <a:r>
              <a:rPr lang="pl-PL" b="1" dirty="0" err="1" smtClean="0">
                <a:solidFill>
                  <a:schemeClr val="bg1">
                    <a:lumMod val="85000"/>
                  </a:schemeClr>
                </a:solidFill>
                <a:cs typeface="Helvetica"/>
              </a:rPr>
              <a:t>Forwarders</a:t>
            </a:r>
            <a:endParaRPr lang="en-US" b="1" dirty="0" smtClean="0">
              <a:solidFill>
                <a:schemeClr val="bg1">
                  <a:lumMod val="85000"/>
                </a:schemeClr>
              </a:solidFill>
              <a:cs typeface="Helvetica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2161228" y="3701802"/>
            <a:ext cx="4421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err="1" smtClean="0">
                <a:solidFill>
                  <a:schemeClr val="bg2"/>
                </a:solidFill>
              </a:rPr>
              <a:t>Association</a:t>
            </a:r>
            <a:r>
              <a:rPr lang="pl-PL" b="1" dirty="0" smtClean="0">
                <a:solidFill>
                  <a:schemeClr val="bg2"/>
                </a:solidFill>
              </a:rPr>
              <a:t> of International </a:t>
            </a:r>
            <a:r>
              <a:rPr lang="pl-PL" b="1" dirty="0" err="1" smtClean="0">
                <a:solidFill>
                  <a:schemeClr val="bg2"/>
                </a:solidFill>
              </a:rPr>
              <a:t>Forwarders</a:t>
            </a:r>
            <a:r>
              <a:rPr lang="pl-PL" b="1" dirty="0" smtClean="0">
                <a:solidFill>
                  <a:schemeClr val="bg2"/>
                </a:solidFill>
              </a:rPr>
              <a:t> </a:t>
            </a:r>
            <a:endParaRPr lang="pl-PL" b="1" dirty="0" smtClean="0">
              <a:solidFill>
                <a:schemeClr val="bg2"/>
              </a:solidFill>
            </a:endParaRPr>
          </a:p>
          <a:p>
            <a:r>
              <a:rPr lang="pl-PL" b="1" dirty="0" smtClean="0">
                <a:solidFill>
                  <a:schemeClr val="bg2"/>
                </a:solidFill>
              </a:rPr>
              <a:t>in </a:t>
            </a:r>
            <a:r>
              <a:rPr lang="pl-PL" b="1" dirty="0" smtClean="0">
                <a:solidFill>
                  <a:schemeClr val="bg2"/>
                </a:solidFill>
              </a:rPr>
              <a:t>Poland</a:t>
            </a:r>
            <a:endParaRPr lang="pl-PL" b="1" dirty="0">
              <a:solidFill>
                <a:schemeClr val="bg2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924449" y="2541468"/>
            <a:ext cx="1457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2009</a:t>
            </a:r>
            <a:endParaRPr lang="pl-P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945378" y="3840301"/>
            <a:ext cx="121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2013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064" y="2293841"/>
            <a:ext cx="864586" cy="864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397" y="3885747"/>
            <a:ext cx="2079920" cy="7845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83565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076" y="-1"/>
            <a:ext cx="9411931" cy="1021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-36004" y="6520437"/>
            <a:ext cx="9144000" cy="365125"/>
          </a:xfrm>
        </p:spPr>
        <p:txBody>
          <a:bodyPr/>
          <a:lstStyle/>
          <a:p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www.lorenc-logistic.com.pl	                        tel</a:t>
            </a:r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+48 54 428 28 </a:t>
            </a:r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89                         PL </a:t>
            </a:r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87-800 </a:t>
            </a:r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Włocławek</a:t>
            </a:r>
            <a:endParaRPr lang="pl-P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6"/>
          <p:cNvSpPr/>
          <p:nvPr/>
        </p:nvSpPr>
        <p:spPr>
          <a:xfrm>
            <a:off x="640826" y="1556792"/>
            <a:ext cx="783612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/>
              </a:rPr>
              <a:t>LORENC  </a:t>
            </a:r>
            <a:r>
              <a:rPr lang="cs-CZ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/>
              </a:rPr>
              <a:t>GROUP - CONTACTS</a:t>
            </a:r>
          </a:p>
          <a:p>
            <a:endParaRPr lang="cs-CZ" sz="1400" dirty="0">
              <a:solidFill>
                <a:srgbClr val="FFFFFF"/>
              </a:solidFill>
              <a:cs typeface="Helvetica"/>
            </a:endParaRPr>
          </a:p>
          <a:p>
            <a:endParaRPr lang="cs-CZ" sz="1400" dirty="0" smtClean="0">
              <a:solidFill>
                <a:srgbClr val="FFFFFF"/>
              </a:solidFill>
              <a:cs typeface="Helvetica"/>
            </a:endParaRPr>
          </a:p>
          <a:p>
            <a:r>
              <a:rPr lang="cs-CZ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/>
              </a:rPr>
              <a:t>Lorenc Logistic Polska based </a:t>
            </a:r>
            <a:r>
              <a:rPr lang="cs-CZ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/>
              </a:rPr>
              <a:t>in Włocławek</a:t>
            </a:r>
            <a:endParaRPr lang="cs-CZ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Helvetica"/>
            </a:endParaRPr>
          </a:p>
          <a:p>
            <a:endParaRPr lang="cs-CZ" sz="1100" dirty="0" smtClean="0">
              <a:solidFill>
                <a:srgbClr val="FFFFFF"/>
              </a:solidFill>
              <a:cs typeface="Helvetica"/>
            </a:endParaRPr>
          </a:p>
          <a:p>
            <a:r>
              <a:rPr lang="cs-CZ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/>
              </a:rPr>
              <a:t>Tomasz Kuźnicki </a:t>
            </a:r>
            <a:r>
              <a:rPr lang="cs-CZ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/>
              </a:rPr>
              <a:t>– </a:t>
            </a:r>
            <a:r>
              <a:rPr lang="cs-CZ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/>
              </a:rPr>
              <a:t>Director</a:t>
            </a:r>
            <a:r>
              <a:rPr lang="cs-CZ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/>
              </a:rPr>
              <a:t>	</a:t>
            </a:r>
            <a:r>
              <a:rPr lang="cs-CZ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/>
              </a:rPr>
              <a:t>		tel:</a:t>
            </a:r>
            <a:r>
              <a:rPr lang="cs-CZ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/>
              </a:rPr>
              <a:t>	</a:t>
            </a:r>
            <a:r>
              <a:rPr lang="cs-CZ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/>
              </a:rPr>
              <a:t>+48 </a:t>
            </a:r>
            <a:r>
              <a:rPr lang="cs-CZ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/>
              </a:rPr>
              <a:t>515 174 118</a:t>
            </a:r>
            <a:endParaRPr lang="cs-CZ" sz="1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Helvetica"/>
            </a:endParaRPr>
          </a:p>
          <a:p>
            <a:r>
              <a:rPr lang="cs-CZ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/>
              </a:rPr>
              <a:t>e-mail:</a:t>
            </a:r>
            <a:r>
              <a:rPr lang="cs-CZ" sz="1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/>
              </a:rPr>
              <a:t>kuznicki@lorenc-logistic.com.pl		</a:t>
            </a:r>
            <a:r>
              <a:rPr lang="cs-CZ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/>
              </a:rPr>
              <a:t>fax:	</a:t>
            </a:r>
            <a:r>
              <a:rPr lang="cs-CZ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/>
              </a:rPr>
              <a:t>+48 54 428 28 89</a:t>
            </a:r>
            <a:endParaRPr lang="cs-CZ" sz="1600" dirty="0" smtClean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Helvetica"/>
            </a:endParaRPr>
          </a:p>
          <a:p>
            <a:endParaRPr lang="cs-CZ" sz="1100" dirty="0" smtClean="0">
              <a:solidFill>
                <a:schemeClr val="tx2">
                  <a:lumMod val="40000"/>
                  <a:lumOff val="60000"/>
                </a:schemeClr>
              </a:solidFill>
              <a:cs typeface="Helvetica"/>
            </a:endParaRPr>
          </a:p>
          <a:p>
            <a:r>
              <a:rPr lang="cs-CZ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/>
              </a:rPr>
              <a:t>Commercial Department:</a:t>
            </a:r>
          </a:p>
          <a:p>
            <a:r>
              <a:rPr lang="cs-CZ" sz="1600" dirty="0" smtClean="0">
                <a:solidFill>
                  <a:schemeClr val="bg1"/>
                </a:solidFill>
                <a:cs typeface="Helvetica"/>
              </a:rPr>
              <a:t>Mariusz Literski- Manager </a:t>
            </a:r>
            <a:r>
              <a:rPr lang="cs-CZ" sz="1600" dirty="0" smtClean="0">
                <a:solidFill>
                  <a:schemeClr val="bg1"/>
                </a:solidFill>
                <a:cs typeface="Helvetica"/>
              </a:rPr>
              <a:t>			tel</a:t>
            </a:r>
            <a:r>
              <a:rPr lang="cs-CZ" sz="1600" dirty="0" smtClean="0">
                <a:solidFill>
                  <a:schemeClr val="bg1"/>
                </a:solidFill>
                <a:cs typeface="Helvetica"/>
              </a:rPr>
              <a:t>: </a:t>
            </a:r>
            <a:r>
              <a:rPr lang="cs-CZ" sz="1600" dirty="0" smtClean="0">
                <a:solidFill>
                  <a:schemeClr val="bg1"/>
                </a:solidFill>
                <a:cs typeface="Helvetica"/>
              </a:rPr>
              <a:t>	+</a:t>
            </a:r>
            <a:r>
              <a:rPr lang="cs-CZ" sz="1600" dirty="0" smtClean="0">
                <a:solidFill>
                  <a:schemeClr val="bg1"/>
                </a:solidFill>
                <a:cs typeface="Helvetica"/>
              </a:rPr>
              <a:t>48 503 191 557</a:t>
            </a:r>
          </a:p>
          <a:p>
            <a:r>
              <a:rPr lang="cs-CZ" sz="1600" dirty="0" smtClean="0">
                <a:solidFill>
                  <a:schemeClr val="bg1"/>
                </a:solidFill>
                <a:cs typeface="Helvetica"/>
              </a:rPr>
              <a:t>E-mail: </a:t>
            </a:r>
            <a:r>
              <a:rPr lang="cs-CZ" sz="1600" dirty="0" smtClean="0">
                <a:solidFill>
                  <a:srgbClr val="00B0F0"/>
                </a:solidFill>
                <a:cs typeface="Helvetica"/>
              </a:rPr>
              <a:t>literski@lorenc-logistic.com.pl                                </a:t>
            </a:r>
            <a:r>
              <a:rPr lang="cs-CZ" sz="1600" dirty="0" smtClean="0">
                <a:solidFill>
                  <a:schemeClr val="bg1"/>
                </a:solidFill>
                <a:cs typeface="Helvetica"/>
              </a:rPr>
              <a:t>fax</a:t>
            </a:r>
            <a:r>
              <a:rPr lang="cs-CZ" sz="1600" dirty="0" smtClean="0">
                <a:solidFill>
                  <a:schemeClr val="bg1"/>
                </a:solidFill>
                <a:cs typeface="Helvetica"/>
              </a:rPr>
              <a:t>: </a:t>
            </a:r>
            <a:r>
              <a:rPr lang="cs-CZ" sz="1600" dirty="0" smtClean="0">
                <a:solidFill>
                  <a:schemeClr val="bg1"/>
                </a:solidFill>
                <a:cs typeface="Helvetica"/>
              </a:rPr>
              <a:t>	+</a:t>
            </a:r>
            <a:r>
              <a:rPr lang="cs-CZ" sz="1600" dirty="0" smtClean="0">
                <a:solidFill>
                  <a:schemeClr val="bg1"/>
                </a:solidFill>
                <a:cs typeface="Helvetica"/>
              </a:rPr>
              <a:t>48 54 414 28 84 </a:t>
            </a:r>
          </a:p>
          <a:p>
            <a:endParaRPr lang="cs-CZ" sz="1600" dirty="0">
              <a:solidFill>
                <a:schemeClr val="bg1"/>
              </a:solidFill>
              <a:cs typeface="Helvetica"/>
            </a:endParaRPr>
          </a:p>
          <a:p>
            <a:r>
              <a:rPr lang="cs-CZ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/>
              </a:rPr>
              <a:t>Truck Service:</a:t>
            </a:r>
          </a:p>
          <a:p>
            <a:r>
              <a:rPr lang="cs-CZ" sz="1600" dirty="0" smtClean="0">
                <a:solidFill>
                  <a:schemeClr val="bg1"/>
                </a:solidFill>
                <a:cs typeface="Helvetica"/>
              </a:rPr>
              <a:t>Fabian Pakulski– Service Manager		</a:t>
            </a:r>
            <a:r>
              <a:rPr lang="cs-CZ" sz="1600" dirty="0" smtClean="0">
                <a:solidFill>
                  <a:schemeClr val="bg1"/>
                </a:solidFill>
                <a:cs typeface="Helvetica"/>
              </a:rPr>
              <a:t>tel</a:t>
            </a:r>
            <a:r>
              <a:rPr lang="cs-CZ" sz="1600" dirty="0" smtClean="0">
                <a:solidFill>
                  <a:schemeClr val="bg1"/>
                </a:solidFill>
                <a:cs typeface="Helvetica"/>
              </a:rPr>
              <a:t>:              </a:t>
            </a:r>
            <a:r>
              <a:rPr lang="cs-CZ" sz="1600" dirty="0" smtClean="0">
                <a:solidFill>
                  <a:schemeClr val="bg1"/>
                </a:solidFill>
                <a:cs typeface="Helvetica"/>
              </a:rPr>
              <a:t>+</a:t>
            </a:r>
            <a:r>
              <a:rPr lang="cs-CZ" sz="1600" dirty="0" smtClean="0">
                <a:solidFill>
                  <a:schemeClr val="bg1"/>
                </a:solidFill>
                <a:cs typeface="Helvetica"/>
              </a:rPr>
              <a:t>48 </a:t>
            </a:r>
            <a:r>
              <a:rPr lang="pl-PL" sz="1600" dirty="0" smtClean="0">
                <a:solidFill>
                  <a:schemeClr val="bg1"/>
                </a:solidFill>
              </a:rPr>
              <a:t>797 418 754</a:t>
            </a:r>
            <a:endParaRPr lang="cs-CZ" sz="1600" dirty="0" smtClean="0">
              <a:solidFill>
                <a:schemeClr val="bg1"/>
              </a:solidFill>
              <a:cs typeface="Helvetica"/>
            </a:endParaRPr>
          </a:p>
          <a:p>
            <a:r>
              <a:rPr lang="cs-CZ" sz="1600" dirty="0">
                <a:solidFill>
                  <a:schemeClr val="bg1"/>
                </a:solidFill>
                <a:cs typeface="Helvetica"/>
              </a:rPr>
              <a:t>e</a:t>
            </a:r>
            <a:r>
              <a:rPr lang="cs-CZ" sz="1600" dirty="0" smtClean="0">
                <a:solidFill>
                  <a:schemeClr val="bg1"/>
                </a:solidFill>
                <a:cs typeface="Helvetica"/>
              </a:rPr>
              <a:t>-mail: </a:t>
            </a:r>
            <a:r>
              <a:rPr lang="cs-CZ" sz="1600" dirty="0" smtClean="0">
                <a:solidFill>
                  <a:srgbClr val="00B0F0"/>
                </a:solidFill>
                <a:cs typeface="Helvetica"/>
              </a:rPr>
              <a:t>pakulski@lorenc-logistic.com.pl</a:t>
            </a:r>
            <a:r>
              <a:rPr lang="cs-CZ" sz="1600" dirty="0">
                <a:solidFill>
                  <a:srgbClr val="00B0F0"/>
                </a:solidFill>
                <a:cs typeface="Helvetica"/>
              </a:rPr>
              <a:t>	</a:t>
            </a:r>
            <a:r>
              <a:rPr lang="cs-CZ" sz="1600" dirty="0" smtClean="0">
                <a:solidFill>
                  <a:schemeClr val="bg1"/>
                </a:solidFill>
                <a:cs typeface="Helvetica"/>
              </a:rPr>
              <a:t>	</a:t>
            </a:r>
            <a:r>
              <a:rPr lang="cs-CZ" sz="1600" dirty="0" smtClean="0">
                <a:solidFill>
                  <a:schemeClr val="bg1"/>
                </a:solidFill>
                <a:cs typeface="Helvetica"/>
              </a:rPr>
              <a:t>fax</a:t>
            </a:r>
            <a:r>
              <a:rPr lang="cs-CZ" sz="1600" dirty="0" smtClean="0">
                <a:solidFill>
                  <a:schemeClr val="bg1"/>
                </a:solidFill>
                <a:cs typeface="Helvetica"/>
              </a:rPr>
              <a:t>: </a:t>
            </a:r>
            <a:r>
              <a:rPr lang="cs-CZ" sz="1600" dirty="0">
                <a:solidFill>
                  <a:schemeClr val="bg1"/>
                </a:solidFill>
                <a:cs typeface="Helvetica"/>
              </a:rPr>
              <a:t>	</a:t>
            </a:r>
            <a:r>
              <a:rPr lang="cs-CZ" sz="1600" dirty="0" smtClean="0">
                <a:solidFill>
                  <a:schemeClr val="bg1"/>
                </a:solidFill>
                <a:cs typeface="Helvetica"/>
              </a:rPr>
              <a:t>+</a:t>
            </a:r>
            <a:r>
              <a:rPr lang="cs-CZ" sz="1600" dirty="0" smtClean="0">
                <a:solidFill>
                  <a:schemeClr val="bg1"/>
                </a:solidFill>
                <a:cs typeface="Helvetica"/>
              </a:rPr>
              <a:t>48 54 426 22 62</a:t>
            </a:r>
            <a:endParaRPr lang="cs-CZ" sz="1600" dirty="0">
              <a:solidFill>
                <a:schemeClr val="bg1"/>
              </a:solidFill>
              <a:cs typeface="Helvetica"/>
            </a:endParaRPr>
          </a:p>
          <a:p>
            <a:endParaRPr lang="cs-CZ" sz="1200" dirty="0">
              <a:solidFill>
                <a:schemeClr val="bg1"/>
              </a:solidFill>
              <a:cs typeface="Helvetica"/>
            </a:endParaRPr>
          </a:p>
          <a:p>
            <a:endParaRPr lang="cs-CZ" sz="1200" dirty="0">
              <a:solidFill>
                <a:srgbClr val="FFFFFF"/>
              </a:solidFill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7857083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076" y="-1"/>
            <a:ext cx="9411931" cy="1021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-36004" y="6520437"/>
            <a:ext cx="9144000" cy="365125"/>
          </a:xfrm>
        </p:spPr>
        <p:txBody>
          <a:bodyPr/>
          <a:lstStyle/>
          <a:p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www.lorenc-logistic.com.pl	                        tel</a:t>
            </a:r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+48 54 428 28 </a:t>
            </a:r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89                         PL </a:t>
            </a:r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87-800 </a:t>
            </a:r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Włocławek</a:t>
            </a:r>
            <a:endParaRPr lang="pl-P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6"/>
          <p:cNvSpPr/>
          <p:nvPr/>
        </p:nvSpPr>
        <p:spPr>
          <a:xfrm>
            <a:off x="640826" y="1021239"/>
            <a:ext cx="7836126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1400" dirty="0" smtClean="0">
              <a:solidFill>
                <a:srgbClr val="FFFFFF"/>
              </a:solidFill>
              <a:latin typeface="Helvetica"/>
              <a:cs typeface="Helvetica"/>
            </a:endParaRPr>
          </a:p>
          <a:p>
            <a:r>
              <a:rPr lang="cs-CZ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/>
              </a:rPr>
              <a:t>LORENC GROUP - CONTACTS</a:t>
            </a:r>
          </a:p>
          <a:p>
            <a:endParaRPr lang="cs-CZ" sz="1400" dirty="0">
              <a:solidFill>
                <a:srgbClr val="FFFFFF"/>
              </a:solidFill>
              <a:latin typeface="Helvetica"/>
              <a:cs typeface="Helvetica"/>
            </a:endParaRPr>
          </a:p>
          <a:p>
            <a:endParaRPr lang="cs-CZ" sz="1400" dirty="0" smtClean="0">
              <a:solidFill>
                <a:srgbClr val="FFFFFF"/>
              </a:solidFill>
              <a:latin typeface="Helvetica"/>
              <a:cs typeface="Helvetica"/>
            </a:endParaRPr>
          </a:p>
          <a:p>
            <a:r>
              <a:rPr lang="cs-CZ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/>
              </a:rPr>
              <a:t>Lorenc Logistic s.r.o. </a:t>
            </a:r>
            <a:r>
              <a:rPr lang="cs-CZ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/>
              </a:rPr>
              <a:t>b</a:t>
            </a:r>
            <a:r>
              <a:rPr lang="cs-CZ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/>
              </a:rPr>
              <a:t>ased in Klatovy – Czech Republic</a:t>
            </a:r>
          </a:p>
          <a:p>
            <a:endParaRPr lang="cs-CZ" sz="1100" dirty="0">
              <a:solidFill>
                <a:srgbClr val="FFFFFF"/>
              </a:solidFill>
              <a:latin typeface="Helvetica"/>
              <a:cs typeface="Helvetica"/>
            </a:endParaRPr>
          </a:p>
          <a:p>
            <a:r>
              <a:rPr lang="cs-CZ" sz="1600" b="1" dirty="0">
                <a:solidFill>
                  <a:srgbClr val="FFFFFF"/>
                </a:solidFill>
                <a:cs typeface="Helvetica"/>
              </a:rPr>
              <a:t>Václav Lorenc – </a:t>
            </a:r>
            <a:r>
              <a:rPr lang="cs-CZ" sz="1600" b="1" dirty="0" smtClean="0">
                <a:solidFill>
                  <a:srgbClr val="FFFFFF"/>
                </a:solidFill>
                <a:cs typeface="Helvetica"/>
              </a:rPr>
              <a:t>CEO</a:t>
            </a:r>
            <a:r>
              <a:rPr lang="cs-CZ" sz="1600" dirty="0">
                <a:solidFill>
                  <a:srgbClr val="FFFFFF"/>
                </a:solidFill>
                <a:cs typeface="Helvetica"/>
              </a:rPr>
              <a:t>	</a:t>
            </a:r>
            <a:r>
              <a:rPr lang="cs-CZ" sz="1600" dirty="0" smtClean="0">
                <a:solidFill>
                  <a:srgbClr val="FFFFFF"/>
                </a:solidFill>
                <a:cs typeface="Helvetica"/>
              </a:rPr>
              <a:t>			</a:t>
            </a:r>
            <a:r>
              <a:rPr lang="cs-CZ" sz="1600" dirty="0" smtClean="0">
                <a:solidFill>
                  <a:srgbClr val="FFFFFF"/>
                </a:solidFill>
                <a:cs typeface="Helvetica"/>
              </a:rPr>
              <a:t>tel</a:t>
            </a:r>
            <a:r>
              <a:rPr lang="cs-CZ" sz="1600" dirty="0" smtClean="0">
                <a:solidFill>
                  <a:srgbClr val="FFFFFF"/>
                </a:solidFill>
                <a:cs typeface="Helvetica"/>
              </a:rPr>
              <a:t>:</a:t>
            </a:r>
            <a:r>
              <a:rPr lang="cs-CZ" sz="1600" dirty="0">
                <a:solidFill>
                  <a:srgbClr val="FFFFFF"/>
                </a:solidFill>
                <a:cs typeface="Helvetica"/>
              </a:rPr>
              <a:t>	</a:t>
            </a:r>
            <a:r>
              <a:rPr lang="cs-CZ" sz="1600" dirty="0" smtClean="0">
                <a:solidFill>
                  <a:srgbClr val="FFFFFF"/>
                </a:solidFill>
                <a:cs typeface="Helvetica"/>
              </a:rPr>
              <a:t>+</a:t>
            </a:r>
            <a:r>
              <a:rPr lang="cs-CZ" sz="1600" dirty="0" smtClean="0">
                <a:solidFill>
                  <a:srgbClr val="FFFFFF"/>
                </a:solidFill>
                <a:cs typeface="Helvetica"/>
              </a:rPr>
              <a:t>420 376 </a:t>
            </a:r>
            <a:r>
              <a:rPr lang="cs-CZ" sz="1600" dirty="0">
                <a:solidFill>
                  <a:srgbClr val="FFFFFF"/>
                </a:solidFill>
                <a:cs typeface="Helvetica"/>
              </a:rPr>
              <a:t>377 319</a:t>
            </a:r>
          </a:p>
          <a:p>
            <a:r>
              <a:rPr lang="cs-CZ" sz="1600" dirty="0">
                <a:solidFill>
                  <a:srgbClr val="FFFFFF"/>
                </a:solidFill>
                <a:cs typeface="Helvetica"/>
              </a:rPr>
              <a:t>e-mail: </a:t>
            </a:r>
            <a:r>
              <a:rPr lang="cs-CZ" sz="1600" dirty="0">
                <a:solidFill>
                  <a:schemeClr val="tx2">
                    <a:lumMod val="40000"/>
                    <a:lumOff val="60000"/>
                  </a:schemeClr>
                </a:solidFill>
                <a:cs typeface="Helvetica"/>
                <a:hlinkClick r:id="rId4"/>
              </a:rPr>
              <a:t>lorenc@lorenc-logistic.cz</a:t>
            </a:r>
            <a:endParaRPr lang="cs-CZ" sz="1600" dirty="0">
              <a:solidFill>
                <a:schemeClr val="tx2">
                  <a:lumMod val="40000"/>
                  <a:lumOff val="60000"/>
                </a:schemeClr>
              </a:solidFill>
              <a:cs typeface="Helvetica"/>
            </a:endParaRPr>
          </a:p>
          <a:p>
            <a:endParaRPr lang="cs-CZ" sz="1600" dirty="0" smtClean="0">
              <a:solidFill>
                <a:srgbClr val="FFFFFF"/>
              </a:solidFill>
              <a:cs typeface="Helvetica"/>
            </a:endParaRPr>
          </a:p>
          <a:p>
            <a:r>
              <a:rPr lang="cs-CZ" sz="1600" b="1" dirty="0" smtClean="0">
                <a:solidFill>
                  <a:srgbClr val="FFFFFF"/>
                </a:solidFill>
                <a:cs typeface="Helvetica"/>
              </a:rPr>
              <a:t>Commercial Department :</a:t>
            </a:r>
            <a:endParaRPr lang="cs-CZ" sz="1600" b="1" dirty="0">
              <a:solidFill>
                <a:srgbClr val="FFFFFF"/>
              </a:solidFill>
              <a:cs typeface="Helvetica"/>
            </a:endParaRPr>
          </a:p>
          <a:p>
            <a:r>
              <a:rPr lang="cs-CZ" sz="1600" dirty="0">
                <a:solidFill>
                  <a:srgbClr val="FFFFFF"/>
                </a:solidFill>
                <a:cs typeface="Helvetica"/>
              </a:rPr>
              <a:t>Iveta Rychtáříková 	</a:t>
            </a:r>
            <a:r>
              <a:rPr lang="cs-CZ" sz="1600" dirty="0" smtClean="0">
                <a:solidFill>
                  <a:srgbClr val="FFFFFF"/>
                </a:solidFill>
                <a:cs typeface="Helvetica"/>
              </a:rPr>
              <a:t> </a:t>
            </a:r>
            <a:r>
              <a:rPr lang="cs-CZ" sz="1600" dirty="0">
                <a:solidFill>
                  <a:srgbClr val="FFFFFF"/>
                </a:solidFill>
                <a:cs typeface="Helvetica"/>
              </a:rPr>
              <a:t>	</a:t>
            </a:r>
            <a:r>
              <a:rPr lang="cs-CZ" sz="1600" dirty="0" smtClean="0">
                <a:solidFill>
                  <a:srgbClr val="FFFFFF"/>
                </a:solidFill>
                <a:cs typeface="Helvetica"/>
              </a:rPr>
              <a:t>		</a:t>
            </a:r>
            <a:r>
              <a:rPr lang="cs-CZ" sz="1600" dirty="0" smtClean="0">
                <a:solidFill>
                  <a:srgbClr val="FFFFFF"/>
                </a:solidFill>
                <a:cs typeface="Helvetica"/>
              </a:rPr>
              <a:t>tel</a:t>
            </a:r>
            <a:r>
              <a:rPr lang="cs-CZ" sz="1600" dirty="0" smtClean="0">
                <a:solidFill>
                  <a:srgbClr val="FFFFFF"/>
                </a:solidFill>
                <a:cs typeface="Helvetica"/>
              </a:rPr>
              <a:t>:</a:t>
            </a:r>
            <a:r>
              <a:rPr lang="cs-CZ" sz="1600" dirty="0">
                <a:solidFill>
                  <a:srgbClr val="FFFFFF"/>
                </a:solidFill>
                <a:cs typeface="Helvetica"/>
              </a:rPr>
              <a:t>	</a:t>
            </a:r>
            <a:r>
              <a:rPr lang="cs-CZ" sz="1600" dirty="0" smtClean="0">
                <a:solidFill>
                  <a:srgbClr val="FFFFFF"/>
                </a:solidFill>
                <a:cs typeface="Helvetica"/>
              </a:rPr>
              <a:t>+</a:t>
            </a:r>
            <a:r>
              <a:rPr lang="cs-CZ" sz="1600" dirty="0">
                <a:solidFill>
                  <a:srgbClr val="FFFFFF"/>
                </a:solidFill>
                <a:cs typeface="Helvetica"/>
              </a:rPr>
              <a:t>420 376 377 </a:t>
            </a:r>
            <a:r>
              <a:rPr lang="cs-CZ" sz="1600" dirty="0" smtClean="0">
                <a:solidFill>
                  <a:srgbClr val="FFFFFF"/>
                </a:solidFill>
                <a:cs typeface="Helvetica"/>
              </a:rPr>
              <a:t>342 </a:t>
            </a:r>
          </a:p>
          <a:p>
            <a:r>
              <a:rPr lang="cs-CZ" sz="1600" dirty="0" smtClean="0">
                <a:solidFill>
                  <a:srgbClr val="FFFFFF"/>
                </a:solidFill>
                <a:cs typeface="Helvetica"/>
                <a:hlinkClick r:id="rId5"/>
              </a:rPr>
              <a:t>rychtarikova@lorenc-logistic.cz</a:t>
            </a:r>
            <a:r>
              <a:rPr lang="cs-CZ" sz="1600" dirty="0">
                <a:solidFill>
                  <a:srgbClr val="FFFFFF"/>
                </a:solidFill>
                <a:cs typeface="Helvetica"/>
              </a:rPr>
              <a:t>	</a:t>
            </a:r>
            <a:r>
              <a:rPr lang="cs-CZ" sz="1600" dirty="0" smtClean="0">
                <a:solidFill>
                  <a:srgbClr val="FFFFFF"/>
                </a:solidFill>
                <a:cs typeface="Helvetica"/>
              </a:rPr>
              <a:t>			</a:t>
            </a:r>
            <a:r>
              <a:rPr lang="cs-CZ" sz="1600" dirty="0" smtClean="0">
                <a:solidFill>
                  <a:srgbClr val="FFFFFF"/>
                </a:solidFill>
                <a:cs typeface="Helvetica"/>
              </a:rPr>
              <a:t>+420 602 249 639</a:t>
            </a:r>
          </a:p>
          <a:p>
            <a:endParaRPr lang="cs-CZ" sz="1600" dirty="0">
              <a:solidFill>
                <a:srgbClr val="FFFFFF"/>
              </a:solidFill>
              <a:cs typeface="Helvetica"/>
            </a:endParaRPr>
          </a:p>
          <a:p>
            <a:r>
              <a:rPr lang="cs-CZ" sz="1600" dirty="0" smtClean="0">
                <a:solidFill>
                  <a:srgbClr val="FFFFFF"/>
                </a:solidFill>
                <a:cs typeface="Helvetica"/>
              </a:rPr>
              <a:t>Lenka </a:t>
            </a:r>
            <a:r>
              <a:rPr lang="cs-CZ" sz="1600" dirty="0">
                <a:solidFill>
                  <a:srgbClr val="FFFFFF"/>
                </a:solidFill>
                <a:cs typeface="Helvetica"/>
              </a:rPr>
              <a:t>Schweiglová 	</a:t>
            </a:r>
            <a:r>
              <a:rPr lang="cs-CZ" sz="1600" dirty="0" smtClean="0">
                <a:solidFill>
                  <a:srgbClr val="FFFFFF"/>
                </a:solidFill>
                <a:cs typeface="Helvetica"/>
              </a:rPr>
              <a:t>  </a:t>
            </a:r>
            <a:r>
              <a:rPr lang="cs-CZ" sz="1600" dirty="0">
                <a:solidFill>
                  <a:srgbClr val="FFFFFF"/>
                </a:solidFill>
                <a:cs typeface="Helvetica"/>
              </a:rPr>
              <a:t>	          </a:t>
            </a:r>
            <a:r>
              <a:rPr lang="cs-CZ" sz="1600" dirty="0" smtClean="0">
                <a:solidFill>
                  <a:srgbClr val="FFFFFF"/>
                </a:solidFill>
                <a:cs typeface="Helvetica"/>
              </a:rPr>
              <a:t>		tel</a:t>
            </a:r>
            <a:r>
              <a:rPr lang="cs-CZ" sz="1600" dirty="0" smtClean="0">
                <a:solidFill>
                  <a:srgbClr val="FFFFFF"/>
                </a:solidFill>
                <a:cs typeface="Helvetica"/>
              </a:rPr>
              <a:t>:</a:t>
            </a:r>
            <a:r>
              <a:rPr lang="cs-CZ" sz="1600" dirty="0">
                <a:solidFill>
                  <a:srgbClr val="FFFFFF"/>
                </a:solidFill>
                <a:cs typeface="Helvetica"/>
              </a:rPr>
              <a:t>	</a:t>
            </a:r>
            <a:r>
              <a:rPr lang="cs-CZ" sz="1600" dirty="0" smtClean="0">
                <a:solidFill>
                  <a:srgbClr val="FFFFFF"/>
                </a:solidFill>
                <a:cs typeface="Helvetica"/>
              </a:rPr>
              <a:t>+</a:t>
            </a:r>
            <a:r>
              <a:rPr lang="cs-CZ" sz="1600" dirty="0">
                <a:solidFill>
                  <a:srgbClr val="FFFFFF"/>
                </a:solidFill>
                <a:cs typeface="Helvetica"/>
              </a:rPr>
              <a:t>420 376 377 </a:t>
            </a:r>
            <a:r>
              <a:rPr lang="cs-CZ" sz="1600" dirty="0" smtClean="0">
                <a:solidFill>
                  <a:srgbClr val="FFFFFF"/>
                </a:solidFill>
                <a:cs typeface="Helvetica"/>
              </a:rPr>
              <a:t>347</a:t>
            </a:r>
            <a:endParaRPr lang="cs-CZ" sz="1600" dirty="0">
              <a:solidFill>
                <a:srgbClr val="FFFFFF"/>
              </a:solidFill>
              <a:cs typeface="Helvetica"/>
            </a:endParaRPr>
          </a:p>
          <a:p>
            <a:r>
              <a:rPr lang="cs-CZ" sz="1600" dirty="0" smtClean="0">
                <a:solidFill>
                  <a:srgbClr val="FFFFFF"/>
                </a:solidFill>
                <a:cs typeface="Helvetica"/>
                <a:hlinkClick r:id="rId6"/>
              </a:rPr>
              <a:t>schweiglova@lorenc-logistic.cz</a:t>
            </a:r>
            <a:r>
              <a:rPr lang="cs-CZ" sz="1600" dirty="0">
                <a:solidFill>
                  <a:srgbClr val="FFFFFF"/>
                </a:solidFill>
                <a:cs typeface="Helvetica"/>
              </a:rPr>
              <a:t>	</a:t>
            </a:r>
            <a:r>
              <a:rPr lang="cs-CZ" sz="1600" dirty="0" smtClean="0">
                <a:solidFill>
                  <a:srgbClr val="FFFFFF"/>
                </a:solidFill>
                <a:cs typeface="Helvetica"/>
              </a:rPr>
              <a:t>			</a:t>
            </a:r>
            <a:r>
              <a:rPr lang="cs-CZ" sz="1600" dirty="0" smtClean="0">
                <a:solidFill>
                  <a:srgbClr val="FFFFFF"/>
                </a:solidFill>
                <a:cs typeface="Helvetica"/>
              </a:rPr>
              <a:t>+420 </a:t>
            </a:r>
            <a:r>
              <a:rPr lang="cs-CZ" sz="1600" dirty="0">
                <a:solidFill>
                  <a:srgbClr val="FFFFFF"/>
                </a:solidFill>
                <a:cs typeface="Helvetica"/>
              </a:rPr>
              <a:t>602 464 </a:t>
            </a:r>
            <a:r>
              <a:rPr lang="cs-CZ" sz="1600" dirty="0" smtClean="0">
                <a:solidFill>
                  <a:srgbClr val="FFFFFF"/>
                </a:solidFill>
                <a:cs typeface="Helvetica"/>
              </a:rPr>
              <a:t>848</a:t>
            </a:r>
          </a:p>
          <a:p>
            <a:endParaRPr lang="cs-CZ" sz="1600" dirty="0" smtClean="0">
              <a:solidFill>
                <a:srgbClr val="FFFFFF"/>
              </a:solidFill>
              <a:cs typeface="Helvetica"/>
            </a:endParaRPr>
          </a:p>
          <a:p>
            <a:r>
              <a:rPr lang="cs-CZ" sz="1600" dirty="0" smtClean="0">
                <a:solidFill>
                  <a:srgbClr val="FFFFFF"/>
                </a:solidFill>
                <a:cs typeface="Helvetica"/>
              </a:rPr>
              <a:t>Jiří </a:t>
            </a:r>
            <a:r>
              <a:rPr lang="cs-CZ" sz="1600" dirty="0">
                <a:solidFill>
                  <a:srgbClr val="FFFFFF"/>
                </a:solidFill>
                <a:cs typeface="Helvetica"/>
              </a:rPr>
              <a:t>Šelmát 		</a:t>
            </a:r>
            <a:r>
              <a:rPr lang="cs-CZ" sz="1600" dirty="0" smtClean="0">
                <a:solidFill>
                  <a:srgbClr val="FFFFFF"/>
                </a:solidFill>
                <a:cs typeface="Helvetica"/>
              </a:rPr>
              <a:t> </a:t>
            </a:r>
            <a:r>
              <a:rPr lang="cs-CZ" sz="1600" dirty="0">
                <a:solidFill>
                  <a:srgbClr val="FFFFFF"/>
                </a:solidFill>
                <a:cs typeface="Helvetica"/>
              </a:rPr>
              <a:t>	                        </a:t>
            </a:r>
            <a:r>
              <a:rPr lang="cs-CZ" sz="1600" dirty="0" smtClean="0">
                <a:solidFill>
                  <a:srgbClr val="FFFFFF"/>
                </a:solidFill>
                <a:cs typeface="Helvetica"/>
              </a:rPr>
              <a:t>	tel</a:t>
            </a:r>
            <a:r>
              <a:rPr lang="cs-CZ" sz="1600" dirty="0" smtClean="0">
                <a:solidFill>
                  <a:srgbClr val="FFFFFF"/>
                </a:solidFill>
                <a:cs typeface="Helvetica"/>
              </a:rPr>
              <a:t>: </a:t>
            </a:r>
            <a:r>
              <a:rPr lang="cs-CZ" sz="1600" dirty="0" smtClean="0">
                <a:solidFill>
                  <a:srgbClr val="FFFFFF"/>
                </a:solidFill>
                <a:cs typeface="Helvetica"/>
              </a:rPr>
              <a:t>	+</a:t>
            </a:r>
            <a:r>
              <a:rPr lang="cs-CZ" sz="1600" dirty="0">
                <a:solidFill>
                  <a:srgbClr val="FFFFFF"/>
                </a:solidFill>
                <a:cs typeface="Helvetica"/>
              </a:rPr>
              <a:t>420 376 377 </a:t>
            </a:r>
            <a:r>
              <a:rPr lang="cs-CZ" sz="1600" dirty="0" smtClean="0">
                <a:solidFill>
                  <a:srgbClr val="FFFFFF"/>
                </a:solidFill>
                <a:cs typeface="Helvetica"/>
              </a:rPr>
              <a:t>320</a:t>
            </a:r>
            <a:endParaRPr lang="cs-CZ" sz="1600" dirty="0" smtClean="0">
              <a:solidFill>
                <a:srgbClr val="FFFFFF"/>
              </a:solidFill>
              <a:cs typeface="Helvetica"/>
            </a:endParaRPr>
          </a:p>
          <a:p>
            <a:r>
              <a:rPr lang="cs-CZ" sz="1600" dirty="0" smtClean="0">
                <a:solidFill>
                  <a:srgbClr val="FFFFFF"/>
                </a:solidFill>
                <a:cs typeface="Helvetica"/>
                <a:hlinkClick r:id="rId7"/>
              </a:rPr>
              <a:t>obchod1@lorenc-logistic.cz</a:t>
            </a:r>
            <a:r>
              <a:rPr lang="cs-CZ" sz="1600" dirty="0">
                <a:solidFill>
                  <a:srgbClr val="FFFFFF"/>
                </a:solidFill>
                <a:cs typeface="Helvetica"/>
              </a:rPr>
              <a:t>	</a:t>
            </a:r>
            <a:r>
              <a:rPr lang="cs-CZ" sz="1600" dirty="0" smtClean="0">
                <a:solidFill>
                  <a:srgbClr val="FFFFFF"/>
                </a:solidFill>
                <a:cs typeface="Helvetica"/>
              </a:rPr>
              <a:t>			</a:t>
            </a:r>
            <a:r>
              <a:rPr lang="cs-CZ" sz="1600" dirty="0" smtClean="0">
                <a:solidFill>
                  <a:srgbClr val="FFFFFF"/>
                </a:solidFill>
                <a:cs typeface="Helvetica"/>
              </a:rPr>
              <a:t>+420 602 129 556</a:t>
            </a:r>
          </a:p>
          <a:p>
            <a:endParaRPr lang="cs-CZ" sz="1600" dirty="0" smtClean="0">
              <a:solidFill>
                <a:srgbClr val="FFFFFF"/>
              </a:solidFill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9350762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076" y="-1"/>
            <a:ext cx="9411931" cy="1021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-36004" y="6520437"/>
            <a:ext cx="9144000" cy="365125"/>
          </a:xfrm>
        </p:spPr>
        <p:txBody>
          <a:bodyPr/>
          <a:lstStyle/>
          <a:p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www.lorenc-logistic.com.pl	                        tel</a:t>
            </a:r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+48 54 428 28 </a:t>
            </a:r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89                         PL </a:t>
            </a:r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87-800 </a:t>
            </a:r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Włocławek</a:t>
            </a:r>
            <a:endParaRPr lang="pl-P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6"/>
          <p:cNvSpPr/>
          <p:nvPr/>
        </p:nvSpPr>
        <p:spPr>
          <a:xfrm>
            <a:off x="640826" y="1021239"/>
            <a:ext cx="783612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1400" dirty="0" smtClean="0">
              <a:solidFill>
                <a:srgbClr val="FFFFFF"/>
              </a:solidFill>
              <a:latin typeface="Helvetica"/>
              <a:cs typeface="Helvetica"/>
            </a:endParaRPr>
          </a:p>
          <a:p>
            <a:r>
              <a:rPr lang="cs-CZ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/>
              </a:rPr>
              <a:t>LORENC GROUP - CONTACTS</a:t>
            </a:r>
          </a:p>
          <a:p>
            <a:endParaRPr lang="cs-CZ" sz="1400" dirty="0">
              <a:solidFill>
                <a:srgbClr val="FFFFFF"/>
              </a:solidFill>
              <a:latin typeface="Helvetica"/>
              <a:cs typeface="Helvetica"/>
            </a:endParaRPr>
          </a:p>
          <a:p>
            <a:endParaRPr lang="cs-CZ" sz="1400" dirty="0" smtClean="0">
              <a:solidFill>
                <a:srgbClr val="FFFFFF"/>
              </a:solidFill>
              <a:latin typeface="Helvetica"/>
              <a:cs typeface="Helvetica"/>
            </a:endParaRPr>
          </a:p>
          <a:p>
            <a:r>
              <a:rPr lang="cs-CZ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/>
              </a:rPr>
              <a:t>Branch </a:t>
            </a:r>
            <a: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/>
              </a:rPr>
              <a:t> Brno</a:t>
            </a:r>
          </a:p>
          <a:p>
            <a:endParaRPr lang="cs-CZ" sz="1600" dirty="0" smtClean="0">
              <a:solidFill>
                <a:schemeClr val="bg1"/>
              </a:solidFill>
              <a:cs typeface="Helvetica"/>
            </a:endParaRPr>
          </a:p>
          <a:p>
            <a:r>
              <a:rPr lang="cs-CZ" sz="1600" dirty="0" smtClean="0">
                <a:solidFill>
                  <a:schemeClr val="bg1"/>
                </a:solidFill>
                <a:cs typeface="Helvetica"/>
              </a:rPr>
              <a:t>Irena Vašková  –  managing director		       		            </a:t>
            </a:r>
          </a:p>
          <a:p>
            <a:r>
              <a:rPr lang="cs-CZ" sz="1600" dirty="0" smtClean="0">
                <a:solidFill>
                  <a:schemeClr val="bg1"/>
                </a:solidFill>
                <a:cs typeface="Helvetica"/>
              </a:rPr>
              <a:t>e-mail: </a:t>
            </a:r>
            <a:r>
              <a:rPr lang="cs-CZ" sz="1600" dirty="0" smtClean="0">
                <a:solidFill>
                  <a:schemeClr val="bg1"/>
                </a:solidFill>
                <a:cs typeface="Helvetica"/>
                <a:hlinkClick r:id="rId4"/>
              </a:rPr>
              <a:t>vaskova@lorenc-logistic.cz</a:t>
            </a:r>
            <a:r>
              <a:rPr lang="cs-CZ" sz="1600" dirty="0" smtClean="0">
                <a:solidFill>
                  <a:schemeClr val="bg1"/>
                </a:solidFill>
                <a:cs typeface="Helvetica"/>
              </a:rPr>
              <a:t> 	                 tel:    +</a:t>
            </a:r>
            <a:r>
              <a:rPr lang="en-US" sz="1600" dirty="0" smtClean="0">
                <a:solidFill>
                  <a:schemeClr val="bg1"/>
                </a:solidFill>
              </a:rPr>
              <a:t>420 519 324 384</a:t>
            </a:r>
            <a:r>
              <a:rPr lang="cs-CZ" sz="1600" dirty="0" smtClean="0">
                <a:solidFill>
                  <a:schemeClr val="bg1"/>
                </a:solidFill>
                <a:cs typeface="Helvetica"/>
              </a:rPr>
              <a:t>            </a:t>
            </a:r>
          </a:p>
          <a:p>
            <a:endParaRPr lang="cs-CZ" sz="1600" dirty="0" smtClean="0">
              <a:solidFill>
                <a:schemeClr val="bg1"/>
              </a:solidFill>
              <a:cs typeface="Helvetica"/>
            </a:endParaRPr>
          </a:p>
          <a:p>
            <a:r>
              <a:rPr lang="cs-CZ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/>
              </a:rPr>
              <a:t>Branch Prague</a:t>
            </a:r>
            <a:endParaRPr lang="cs-CZ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Helvetica"/>
            </a:endParaRPr>
          </a:p>
          <a:p>
            <a:endParaRPr lang="cs-CZ" sz="1600" dirty="0" smtClean="0">
              <a:solidFill>
                <a:schemeClr val="bg1"/>
              </a:solidFill>
              <a:cs typeface="Helvetica"/>
            </a:endParaRPr>
          </a:p>
          <a:p>
            <a:r>
              <a:rPr lang="cs-CZ" sz="1600" dirty="0" smtClean="0">
                <a:solidFill>
                  <a:schemeClr val="bg1"/>
                </a:solidFill>
                <a:cs typeface="Helvetica"/>
              </a:rPr>
              <a:t>Michal Linhart – managing director			                        </a:t>
            </a:r>
          </a:p>
          <a:p>
            <a:r>
              <a:rPr lang="cs-CZ" sz="1600" dirty="0" smtClean="0">
                <a:solidFill>
                  <a:schemeClr val="bg1"/>
                </a:solidFill>
                <a:cs typeface="Helvetica"/>
              </a:rPr>
              <a:t>e-mail: </a:t>
            </a:r>
            <a:r>
              <a:rPr lang="cs-CZ" sz="1600" dirty="0" smtClean="0">
                <a:solidFill>
                  <a:schemeClr val="bg1"/>
                </a:solidFill>
                <a:cs typeface="Helvetica"/>
                <a:hlinkClick r:id="rId5"/>
              </a:rPr>
              <a:t>linhart@lorenc-logistic.cz</a:t>
            </a:r>
            <a:r>
              <a:rPr lang="cs-CZ" sz="1600" dirty="0" smtClean="0">
                <a:solidFill>
                  <a:schemeClr val="bg1"/>
                </a:solidFill>
                <a:cs typeface="Helvetica"/>
              </a:rPr>
              <a:t> 	                 tel.    +</a:t>
            </a:r>
            <a:r>
              <a:rPr lang="en-US" sz="1600" dirty="0" smtClean="0">
                <a:solidFill>
                  <a:schemeClr val="bg1"/>
                </a:solidFill>
              </a:rPr>
              <a:t>420 220 400 913</a:t>
            </a:r>
            <a:endParaRPr lang="pl-PL" sz="1600" dirty="0" smtClean="0">
              <a:solidFill>
                <a:schemeClr val="bg1"/>
              </a:solidFill>
            </a:endParaRPr>
          </a:p>
          <a:p>
            <a:endParaRPr lang="pl-PL" sz="1600" dirty="0" smtClean="0">
              <a:solidFill>
                <a:schemeClr val="bg1"/>
              </a:solidFill>
              <a:cs typeface="Helvetica"/>
            </a:endParaRPr>
          </a:p>
          <a:p>
            <a:r>
              <a:rPr lang="cs-CZ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/>
              </a:rPr>
              <a:t>Branch </a:t>
            </a:r>
            <a:r>
              <a:rPr lang="cs-CZ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/>
              </a:rPr>
              <a:t>Stenovice </a:t>
            </a:r>
          </a:p>
          <a:p>
            <a:endParaRPr lang="cs-CZ" sz="1600" dirty="0" smtClean="0">
              <a:solidFill>
                <a:schemeClr val="bg1"/>
              </a:solidFill>
              <a:cs typeface="Helvetica"/>
            </a:endParaRPr>
          </a:p>
          <a:p>
            <a:r>
              <a:rPr lang="cs-CZ" sz="1600" dirty="0" smtClean="0">
                <a:solidFill>
                  <a:schemeClr val="bg1"/>
                </a:solidFill>
                <a:cs typeface="Helvetica"/>
              </a:rPr>
              <a:t>Radek Baüml –  managing director			                        </a:t>
            </a:r>
          </a:p>
          <a:p>
            <a:r>
              <a:rPr lang="cs-CZ" sz="1600" dirty="0" smtClean="0">
                <a:solidFill>
                  <a:schemeClr val="bg1"/>
                </a:solidFill>
                <a:cs typeface="Helvetica"/>
              </a:rPr>
              <a:t>e-mail: </a:t>
            </a:r>
            <a:r>
              <a:rPr lang="cs-CZ" sz="1600" dirty="0" smtClean="0">
                <a:solidFill>
                  <a:schemeClr val="bg1"/>
                </a:solidFill>
                <a:cs typeface="Helvetica"/>
                <a:hlinkClick r:id="rId6"/>
              </a:rPr>
              <a:t>bauml@lorenc-logistic.cz</a:t>
            </a:r>
            <a:r>
              <a:rPr lang="cs-CZ" sz="1600" dirty="0" smtClean="0">
                <a:solidFill>
                  <a:schemeClr val="bg1"/>
                </a:solidFill>
                <a:cs typeface="Helvetica"/>
              </a:rPr>
              <a:t> 	               	                 tel.    +</a:t>
            </a:r>
            <a:r>
              <a:rPr lang="en-US" sz="1600" dirty="0" smtClean="0">
                <a:solidFill>
                  <a:schemeClr val="bg1"/>
                </a:solidFill>
              </a:rPr>
              <a:t>420 </a:t>
            </a:r>
            <a:r>
              <a:rPr lang="pl-PL" sz="1600" dirty="0" smtClean="0">
                <a:solidFill>
                  <a:schemeClr val="bg1"/>
                </a:solidFill>
              </a:rPr>
              <a:t>702 167 531</a:t>
            </a:r>
            <a:endParaRPr lang="cs-CZ" sz="1600" dirty="0" smtClean="0">
              <a:solidFill>
                <a:schemeClr val="bg1"/>
              </a:solidFill>
              <a:cs typeface="Helvetica"/>
            </a:endParaRPr>
          </a:p>
          <a:p>
            <a:endParaRPr lang="cs-CZ" sz="1600" dirty="0" smtClean="0">
              <a:solidFill>
                <a:srgbClr val="FFFFFF"/>
              </a:solidFill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8659498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076" y="-1"/>
            <a:ext cx="9411931" cy="1021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-36004" y="6520437"/>
            <a:ext cx="9144000" cy="365125"/>
          </a:xfrm>
        </p:spPr>
        <p:txBody>
          <a:bodyPr/>
          <a:lstStyle/>
          <a:p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www.lorenc-logistic.com.pl	                        tel</a:t>
            </a:r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+48 54 428 28 </a:t>
            </a:r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89                         PL </a:t>
            </a:r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87-800 </a:t>
            </a:r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Włocławek</a:t>
            </a:r>
            <a:endParaRPr lang="pl-P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clrChange>
              <a:clrFrom>
                <a:srgbClr val="8C93A5"/>
              </a:clrFrom>
              <a:clrTo>
                <a:srgbClr val="8C93A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01" y="1196752"/>
            <a:ext cx="8028384" cy="4309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pole tekstowe 6"/>
          <p:cNvSpPr txBox="1"/>
          <p:nvPr/>
        </p:nvSpPr>
        <p:spPr>
          <a:xfrm>
            <a:off x="1529849" y="5661248"/>
            <a:ext cx="5994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 pitchFamily="34" charset="0"/>
              </a:rPr>
              <a:t>Logistics </a:t>
            </a:r>
            <a:r>
              <a:rPr lang="pl-PL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 pitchFamily="34" charset="0"/>
              </a:rPr>
              <a:t>can</a:t>
            </a:r>
            <a:r>
              <a:rPr lang="pl-P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 pitchFamily="34" charset="0"/>
              </a:rPr>
              <a:t> be </a:t>
            </a:r>
            <a:r>
              <a:rPr lang="pl-PL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 pitchFamily="34" charset="0"/>
              </a:rPr>
              <a:t>so</a:t>
            </a:r>
            <a:r>
              <a:rPr lang="pl-P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 pitchFamily="34" charset="0"/>
              </a:rPr>
              <a:t> </a:t>
            </a:r>
            <a:r>
              <a:rPr lang="pl-PL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 pitchFamily="34" charset="0"/>
              </a:rPr>
              <a:t>easy</a:t>
            </a:r>
            <a:r>
              <a:rPr lang="pl-P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 pitchFamily="34" charset="0"/>
              </a:rPr>
              <a:t>… with </a:t>
            </a:r>
            <a:r>
              <a:rPr lang="pl-PL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 pitchFamily="34" charset="0"/>
              </a:rPr>
              <a:t>us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69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076" y="-1"/>
            <a:ext cx="9411931" cy="1021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-36004" y="6520437"/>
            <a:ext cx="9144000" cy="365125"/>
          </a:xfrm>
        </p:spPr>
        <p:txBody>
          <a:bodyPr/>
          <a:lstStyle/>
          <a:p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www.lorenc-logistic.com.pl	                        tel</a:t>
            </a:r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+48 54 428 28 </a:t>
            </a:r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89                         PL </a:t>
            </a:r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87-800 </a:t>
            </a:r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Włocławek</a:t>
            </a:r>
            <a:endParaRPr lang="pl-P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18"/>
          <p:cNvSpPr txBox="1"/>
          <p:nvPr/>
        </p:nvSpPr>
        <p:spPr>
          <a:xfrm>
            <a:off x="771853" y="1805385"/>
            <a:ext cx="521824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/>
              </a:rPr>
              <a:t>Company </a:t>
            </a:r>
            <a:r>
              <a:rPr lang="cs-CZ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/>
              </a:rPr>
              <a:t>history</a:t>
            </a:r>
            <a:endParaRPr lang="en-US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Helvetica"/>
            </a:endParaRPr>
          </a:p>
        </p:txBody>
      </p:sp>
      <p:sp>
        <p:nvSpPr>
          <p:cNvPr id="7" name="TextBox 16"/>
          <p:cNvSpPr txBox="1"/>
          <p:nvPr/>
        </p:nvSpPr>
        <p:spPr>
          <a:xfrm>
            <a:off x="859916" y="2267049"/>
            <a:ext cx="7793054" cy="36933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just"/>
            <a:endParaRPr lang="cs-CZ" dirty="0">
              <a:solidFill>
                <a:srgbClr val="FFFFFF"/>
              </a:solidFill>
              <a:cs typeface="Helvetica"/>
            </a:endParaRPr>
          </a:p>
          <a:p>
            <a:pPr lvl="0" algn="just"/>
            <a:endParaRPr lang="cs-CZ" dirty="0">
              <a:solidFill>
                <a:srgbClr val="FFFFFF"/>
              </a:solidFill>
              <a:cs typeface="Helvetica"/>
            </a:endParaRPr>
          </a:p>
          <a:p>
            <a:pPr marL="285750" lvl="0" indent="-285750" algn="just">
              <a:buFont typeface="Courier New"/>
              <a:buChar char="o"/>
            </a:pPr>
            <a:r>
              <a:rPr lang="cs-CZ" dirty="0" smtClean="0">
                <a:solidFill>
                  <a:srgbClr val="FFFFFF"/>
                </a:solidFill>
                <a:cs typeface="Helvetica"/>
              </a:rPr>
              <a:t>2009                </a:t>
            </a:r>
            <a:r>
              <a:rPr lang="cs-CZ" dirty="0" smtClean="0">
                <a:solidFill>
                  <a:srgbClr val="FFFFFF"/>
                </a:solidFill>
                <a:cs typeface="Helvetica"/>
              </a:rPr>
              <a:t>	Lorenc </a:t>
            </a:r>
            <a:r>
              <a:rPr lang="cs-CZ" dirty="0" smtClean="0">
                <a:solidFill>
                  <a:srgbClr val="FFFFFF"/>
                </a:solidFill>
                <a:cs typeface="Helvetica"/>
              </a:rPr>
              <a:t>Logistic Polska opens its office in Włocławek</a:t>
            </a:r>
          </a:p>
          <a:p>
            <a:pPr marL="285750" lvl="0" indent="-285750" algn="just">
              <a:buFont typeface="Courier New"/>
              <a:buChar char="o"/>
            </a:pPr>
            <a:endParaRPr lang="cs-CZ" dirty="0" smtClean="0">
              <a:solidFill>
                <a:srgbClr val="FFFFFF"/>
              </a:solidFill>
              <a:cs typeface="Helvetica"/>
            </a:endParaRPr>
          </a:p>
          <a:p>
            <a:pPr marL="285750" lvl="0" indent="-285750" algn="just">
              <a:buFont typeface="Courier New"/>
              <a:buChar char="o"/>
            </a:pPr>
            <a:r>
              <a:rPr lang="cs-CZ" dirty="0" smtClean="0">
                <a:solidFill>
                  <a:srgbClr val="FFFFFF"/>
                </a:solidFill>
                <a:cs typeface="Helvetica"/>
              </a:rPr>
              <a:t>2012	</a:t>
            </a:r>
            <a:r>
              <a:rPr lang="cs-CZ" dirty="0">
                <a:solidFill>
                  <a:srgbClr val="FFFFFF"/>
                </a:solidFill>
                <a:cs typeface="Helvetica"/>
              </a:rPr>
              <a:t>	</a:t>
            </a:r>
            <a:r>
              <a:rPr lang="cs-CZ" dirty="0" smtClean="0">
                <a:solidFill>
                  <a:srgbClr val="FFFFFF"/>
                </a:solidFill>
                <a:cs typeface="Helvetica"/>
              </a:rPr>
              <a:t>We </a:t>
            </a:r>
            <a:r>
              <a:rPr lang="cs-CZ" dirty="0" smtClean="0">
                <a:solidFill>
                  <a:srgbClr val="FFFFFF"/>
                </a:solidFill>
                <a:cs typeface="Helvetica"/>
              </a:rPr>
              <a:t>set up Truck Service Station</a:t>
            </a:r>
          </a:p>
          <a:p>
            <a:pPr lvl="0" algn="just"/>
            <a:endParaRPr lang="cs-CZ" dirty="0" smtClean="0">
              <a:solidFill>
                <a:srgbClr val="FFFFFF"/>
              </a:solidFill>
              <a:cs typeface="Helvetica"/>
            </a:endParaRPr>
          </a:p>
          <a:p>
            <a:pPr marL="285750" lvl="0" indent="-285750" algn="just">
              <a:buFont typeface="Courier New"/>
              <a:buChar char="o"/>
            </a:pPr>
            <a:r>
              <a:rPr lang="cs-CZ" dirty="0" smtClean="0">
                <a:solidFill>
                  <a:srgbClr val="FFFFFF"/>
                </a:solidFill>
                <a:cs typeface="Helvetica"/>
              </a:rPr>
              <a:t>2014</a:t>
            </a:r>
            <a:r>
              <a:rPr lang="cs-CZ" dirty="0">
                <a:solidFill>
                  <a:srgbClr val="FFFFFF"/>
                </a:solidFill>
                <a:cs typeface="Helvetica"/>
              </a:rPr>
              <a:t>	</a:t>
            </a:r>
            <a:r>
              <a:rPr lang="cs-CZ" dirty="0" smtClean="0">
                <a:solidFill>
                  <a:srgbClr val="FFFFFF"/>
                </a:solidFill>
                <a:cs typeface="Helvetica"/>
              </a:rPr>
              <a:t>	</a:t>
            </a:r>
            <a:r>
              <a:rPr lang="cs-CZ" dirty="0" smtClean="0">
                <a:solidFill>
                  <a:srgbClr val="FFFFFF"/>
                </a:solidFill>
                <a:cs typeface="Helvetica"/>
              </a:rPr>
              <a:t>Lorenc </a:t>
            </a:r>
            <a:r>
              <a:rPr lang="cs-CZ" dirty="0" smtClean="0">
                <a:solidFill>
                  <a:srgbClr val="FFFFFF"/>
                </a:solidFill>
                <a:cs typeface="Helvetica"/>
              </a:rPr>
              <a:t>Logistic Polska receives ISO 9001:2008 Certificate</a:t>
            </a:r>
          </a:p>
          <a:p>
            <a:pPr lvl="0" algn="just"/>
            <a:endParaRPr lang="cs-CZ" dirty="0" smtClean="0">
              <a:solidFill>
                <a:srgbClr val="FFFFFF"/>
              </a:solidFill>
              <a:cs typeface="Helvetica"/>
            </a:endParaRPr>
          </a:p>
          <a:p>
            <a:pPr marL="285750" lvl="0" indent="-285750" algn="just">
              <a:buFont typeface="Courier New" panose="02070309020205020404" pitchFamily="49" charset="0"/>
              <a:buChar char="o"/>
            </a:pPr>
            <a:r>
              <a:rPr lang="cs-CZ" dirty="0" smtClean="0">
                <a:solidFill>
                  <a:srgbClr val="FFFFFF"/>
                </a:solidFill>
                <a:cs typeface="Helvetica"/>
              </a:rPr>
              <a:t>2016                	We </a:t>
            </a:r>
            <a:r>
              <a:rPr lang="cs-CZ" dirty="0" smtClean="0">
                <a:solidFill>
                  <a:srgbClr val="FFFFFF"/>
                </a:solidFill>
                <a:cs typeface="Helvetica"/>
              </a:rPr>
              <a:t>purchase the ground  meant for construction of a new </a:t>
            </a:r>
            <a:r>
              <a:rPr lang="cs-CZ" dirty="0" smtClean="0">
                <a:solidFill>
                  <a:srgbClr val="FFFFFF"/>
                </a:solidFill>
                <a:cs typeface="Helvetica"/>
              </a:rPr>
              <a:t>			logistic </a:t>
            </a:r>
            <a:r>
              <a:rPr lang="cs-CZ" dirty="0" smtClean="0">
                <a:solidFill>
                  <a:srgbClr val="FFFFFF"/>
                </a:solidFill>
                <a:cs typeface="Helvetica"/>
              </a:rPr>
              <a:t>basis </a:t>
            </a:r>
            <a:r>
              <a:rPr lang="cs-CZ" dirty="0" smtClean="0">
                <a:solidFill>
                  <a:srgbClr val="FFFFFF"/>
                </a:solidFill>
                <a:cs typeface="Helvetica"/>
              </a:rPr>
              <a:t>in Włocławek</a:t>
            </a:r>
            <a:r>
              <a:rPr lang="cs-CZ" dirty="0" smtClean="0">
                <a:solidFill>
                  <a:srgbClr val="FFFFFF"/>
                </a:solidFill>
                <a:cs typeface="Helvetica"/>
              </a:rPr>
              <a:t>.</a:t>
            </a:r>
            <a:endParaRPr lang="cs-CZ" dirty="0">
              <a:solidFill>
                <a:srgbClr val="FFFFFF"/>
              </a:solidFill>
              <a:cs typeface="Helvetica"/>
            </a:endParaRPr>
          </a:p>
          <a:p>
            <a:pPr marL="285750" lvl="0" indent="-285750" algn="just">
              <a:buFont typeface="Courier New" panose="02070309020205020404" pitchFamily="49" charset="0"/>
              <a:buChar char="o"/>
            </a:pPr>
            <a:endParaRPr lang="cs-CZ" dirty="0">
              <a:solidFill>
                <a:srgbClr val="FFFFFF"/>
              </a:solidFill>
              <a:cs typeface="Helvetica"/>
            </a:endParaRPr>
          </a:p>
          <a:p>
            <a:pPr lvl="0" algn="just"/>
            <a:endParaRPr lang="cs-CZ" dirty="0" smtClean="0">
              <a:solidFill>
                <a:srgbClr val="FFFFFF"/>
              </a:solidFill>
              <a:cs typeface="Helvetica"/>
            </a:endParaRP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111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076" y="-1"/>
            <a:ext cx="9411931" cy="1021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-36004" y="6520437"/>
            <a:ext cx="9144000" cy="365125"/>
          </a:xfrm>
        </p:spPr>
        <p:txBody>
          <a:bodyPr/>
          <a:lstStyle/>
          <a:p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www.lorenc-logistic.com.pl	                        tel</a:t>
            </a:r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+48 54 428 28 </a:t>
            </a:r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89                         PL </a:t>
            </a:r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87-800 </a:t>
            </a:r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Włocławek</a:t>
            </a:r>
            <a:endParaRPr lang="pl-P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611560" y="1422548"/>
            <a:ext cx="521824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/>
              </a:rPr>
              <a:t>Company Profile</a:t>
            </a:r>
            <a:endParaRPr lang="en-US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Helvetica"/>
            </a:endParaRPr>
          </a:p>
        </p:txBody>
      </p:sp>
      <p:sp>
        <p:nvSpPr>
          <p:cNvPr id="7" name="TextBox 5"/>
          <p:cNvSpPr txBox="1"/>
          <p:nvPr/>
        </p:nvSpPr>
        <p:spPr>
          <a:xfrm>
            <a:off x="611560" y="2061865"/>
            <a:ext cx="83552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dirty="0" smtClean="0">
                <a:solidFill>
                  <a:srgbClr val="FFFFFF"/>
                </a:solidFill>
                <a:cs typeface="Helvetica"/>
              </a:rPr>
              <a:t>We </a:t>
            </a:r>
            <a:r>
              <a:rPr lang="cs-CZ" dirty="0" smtClean="0">
                <a:solidFill>
                  <a:srgbClr val="FFFFFF"/>
                </a:solidFill>
                <a:cs typeface="Helvetica"/>
              </a:rPr>
              <a:t>specialise in complex logistic solutions  for international  transport</a:t>
            </a:r>
            <a:r>
              <a:rPr lang="cs-CZ" dirty="0" smtClean="0">
                <a:solidFill>
                  <a:srgbClr val="FFFFFF"/>
                </a:solidFill>
                <a:cs typeface="Helvetica"/>
              </a:rPr>
              <a:t>.</a:t>
            </a:r>
            <a:endParaRPr lang="cs-CZ" dirty="0">
              <a:solidFill>
                <a:srgbClr val="FFFFFF"/>
              </a:solidFill>
              <a:cs typeface="Helvetica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dirty="0" smtClean="0">
                <a:solidFill>
                  <a:srgbClr val="FFFFFF"/>
                </a:solidFill>
                <a:cs typeface="Helvetica"/>
              </a:rPr>
              <a:t>We </a:t>
            </a:r>
            <a:r>
              <a:rPr lang="cs-CZ" dirty="0" smtClean="0">
                <a:solidFill>
                  <a:srgbClr val="FFFFFF"/>
                </a:solidFill>
                <a:cs typeface="Helvetica"/>
              </a:rPr>
              <a:t>are experts at high value goods shipments (</a:t>
            </a:r>
            <a:r>
              <a:rPr lang="cs-CZ" dirty="0" smtClean="0">
                <a:solidFill>
                  <a:srgbClr val="FFFFFF"/>
                </a:solidFill>
                <a:cs typeface="Helvetica"/>
              </a:rPr>
              <a:t>Hi-Tech)</a:t>
            </a:r>
            <a:endParaRPr lang="cs-CZ" dirty="0">
              <a:solidFill>
                <a:srgbClr val="FFFFFF"/>
              </a:solidFill>
              <a:cs typeface="Helvetica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dirty="0" smtClean="0">
                <a:solidFill>
                  <a:srgbClr val="FFFFFF"/>
                </a:solidFill>
                <a:cs typeface="Helvetica"/>
              </a:rPr>
              <a:t>We </a:t>
            </a:r>
            <a:r>
              <a:rPr lang="cs-CZ" dirty="0" smtClean="0">
                <a:solidFill>
                  <a:srgbClr val="FFFFFF"/>
                </a:solidFill>
                <a:cs typeface="Helvetica"/>
              </a:rPr>
              <a:t>dispose of own Truck Servce Station so as to facilitate seamless and on-time deliveries</a:t>
            </a:r>
            <a:r>
              <a:rPr lang="cs-CZ" dirty="0" smtClean="0">
                <a:solidFill>
                  <a:srgbClr val="FFFFFF"/>
                </a:solidFill>
                <a:cs typeface="Helvetica"/>
              </a:rPr>
              <a:t>.</a:t>
            </a:r>
            <a:endParaRPr lang="pl-PL" dirty="0" smtClean="0">
              <a:solidFill>
                <a:srgbClr val="FFFFFF"/>
              </a:solidFill>
              <a:cs typeface="Helvetica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dirty="0" smtClean="0">
                <a:solidFill>
                  <a:srgbClr val="FFFFFF"/>
                </a:solidFill>
                <a:cs typeface="Helvetica"/>
              </a:rPr>
              <a:t>We </a:t>
            </a:r>
            <a:r>
              <a:rPr lang="pl-PL" dirty="0" err="1" smtClean="0">
                <a:solidFill>
                  <a:srgbClr val="FFFFFF"/>
                </a:solidFill>
                <a:cs typeface="Helvetica"/>
              </a:rPr>
              <a:t>provide</a:t>
            </a:r>
            <a:r>
              <a:rPr lang="pl-PL" dirty="0" smtClean="0">
                <a:solidFill>
                  <a:srgbClr val="FFFFFF"/>
                </a:solidFill>
                <a:cs typeface="Helvetica"/>
              </a:rPr>
              <a:t> </a:t>
            </a:r>
            <a:r>
              <a:rPr lang="pl-PL" dirty="0" err="1" smtClean="0">
                <a:solidFill>
                  <a:srgbClr val="FFFFFF"/>
                </a:solidFill>
                <a:cs typeface="Helvetica"/>
              </a:rPr>
              <a:t>customised</a:t>
            </a:r>
            <a:r>
              <a:rPr lang="pl-PL" dirty="0" smtClean="0">
                <a:solidFill>
                  <a:srgbClr val="FFFFFF"/>
                </a:solidFill>
                <a:cs typeface="Helvetica"/>
              </a:rPr>
              <a:t>  </a:t>
            </a:r>
            <a:r>
              <a:rPr lang="pl-PL" dirty="0" err="1" smtClean="0">
                <a:solidFill>
                  <a:srgbClr val="FFFFFF"/>
                </a:solidFill>
                <a:cs typeface="Helvetica"/>
              </a:rPr>
              <a:t>offers</a:t>
            </a:r>
            <a:r>
              <a:rPr lang="pl-PL" dirty="0" smtClean="0">
                <a:solidFill>
                  <a:srgbClr val="FFFFFF"/>
                </a:solidFill>
                <a:cs typeface="Helvetica"/>
              </a:rPr>
              <a:t> to </a:t>
            </a:r>
            <a:r>
              <a:rPr lang="pl-PL" dirty="0" err="1" smtClean="0">
                <a:solidFill>
                  <a:srgbClr val="FFFFFF"/>
                </a:solidFill>
                <a:cs typeface="Helvetica"/>
              </a:rPr>
              <a:t>our</a:t>
            </a:r>
            <a:r>
              <a:rPr lang="pl-PL" dirty="0" smtClean="0">
                <a:solidFill>
                  <a:srgbClr val="FFFFFF"/>
                </a:solidFill>
                <a:cs typeface="Helvetica"/>
              </a:rPr>
              <a:t> </a:t>
            </a:r>
            <a:r>
              <a:rPr lang="pl-PL" dirty="0" err="1" smtClean="0">
                <a:solidFill>
                  <a:srgbClr val="FFFFFF"/>
                </a:solidFill>
                <a:cs typeface="Helvetica"/>
              </a:rPr>
              <a:t>clients</a:t>
            </a:r>
            <a:r>
              <a:rPr lang="pl-PL" dirty="0" smtClean="0">
                <a:solidFill>
                  <a:srgbClr val="FFFFFF"/>
                </a:solidFill>
                <a:cs typeface="Helvetica"/>
              </a:rPr>
              <a:t>  in the field of monitoring and </a:t>
            </a:r>
            <a:r>
              <a:rPr lang="pl-PL" dirty="0" err="1" smtClean="0">
                <a:solidFill>
                  <a:srgbClr val="FFFFFF"/>
                </a:solidFill>
                <a:cs typeface="Helvetica"/>
              </a:rPr>
              <a:t>additional</a:t>
            </a:r>
            <a:r>
              <a:rPr lang="pl-PL" dirty="0" smtClean="0">
                <a:solidFill>
                  <a:srgbClr val="FFFFFF"/>
                </a:solidFill>
                <a:cs typeface="Helvetica"/>
              </a:rPr>
              <a:t> </a:t>
            </a:r>
            <a:r>
              <a:rPr lang="pl-PL" dirty="0" err="1" smtClean="0">
                <a:solidFill>
                  <a:srgbClr val="FFFFFF"/>
                </a:solidFill>
                <a:cs typeface="Helvetica"/>
              </a:rPr>
              <a:t>security</a:t>
            </a:r>
            <a:r>
              <a:rPr lang="pl-PL" dirty="0" smtClean="0">
                <a:solidFill>
                  <a:srgbClr val="FFFFFF"/>
                </a:solidFill>
                <a:cs typeface="Helvetica"/>
              </a:rPr>
              <a:t> </a:t>
            </a:r>
            <a:r>
              <a:rPr lang="pl-PL" dirty="0" err="1" smtClean="0">
                <a:solidFill>
                  <a:srgbClr val="FFFFFF"/>
                </a:solidFill>
                <a:cs typeface="Helvetica"/>
              </a:rPr>
              <a:t>solutions</a:t>
            </a:r>
            <a:r>
              <a:rPr lang="pl-PL" dirty="0" smtClean="0">
                <a:solidFill>
                  <a:srgbClr val="FFFFFF"/>
                </a:solidFill>
                <a:cs typeface="Helvetica"/>
              </a:rPr>
              <a:t>.</a:t>
            </a:r>
            <a:endParaRPr lang="pl-PL" dirty="0" smtClean="0">
              <a:solidFill>
                <a:srgbClr val="FFFFFF"/>
              </a:solidFill>
              <a:cs typeface="Helvetica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dirty="0" smtClean="0">
                <a:solidFill>
                  <a:srgbClr val="FFFFFF"/>
                </a:solidFill>
                <a:cs typeface="Helvetica"/>
              </a:rPr>
              <a:t>We </a:t>
            </a:r>
            <a:r>
              <a:rPr lang="pl-PL" dirty="0" err="1" smtClean="0">
                <a:solidFill>
                  <a:srgbClr val="FFFFFF"/>
                </a:solidFill>
                <a:cs typeface="Helvetica"/>
              </a:rPr>
              <a:t>incessantly</a:t>
            </a:r>
            <a:r>
              <a:rPr lang="pl-PL" dirty="0" smtClean="0">
                <a:solidFill>
                  <a:srgbClr val="FFFFFF"/>
                </a:solidFill>
                <a:cs typeface="Helvetica"/>
              </a:rPr>
              <a:t> </a:t>
            </a:r>
            <a:r>
              <a:rPr lang="pl-PL" dirty="0" err="1" smtClean="0">
                <a:solidFill>
                  <a:srgbClr val="FFFFFF"/>
                </a:solidFill>
                <a:cs typeface="Helvetica"/>
              </a:rPr>
              <a:t>try</a:t>
            </a:r>
            <a:r>
              <a:rPr lang="pl-PL" dirty="0" smtClean="0">
                <a:solidFill>
                  <a:srgbClr val="FFFFFF"/>
                </a:solidFill>
                <a:cs typeface="Helvetica"/>
              </a:rPr>
              <a:t> and </a:t>
            </a:r>
            <a:r>
              <a:rPr lang="pl-PL" dirty="0" err="1" smtClean="0">
                <a:solidFill>
                  <a:srgbClr val="FFFFFF"/>
                </a:solidFill>
                <a:cs typeface="Helvetica"/>
              </a:rPr>
              <a:t>improve</a:t>
            </a:r>
            <a:r>
              <a:rPr lang="pl-PL" dirty="0" smtClean="0">
                <a:solidFill>
                  <a:srgbClr val="FFFFFF"/>
                </a:solidFill>
                <a:cs typeface="Helvetica"/>
              </a:rPr>
              <a:t> </a:t>
            </a:r>
            <a:r>
              <a:rPr lang="pl-PL" dirty="0" err="1" smtClean="0">
                <a:solidFill>
                  <a:srgbClr val="FFFFFF"/>
                </a:solidFill>
                <a:cs typeface="Helvetica"/>
              </a:rPr>
              <a:t>standards</a:t>
            </a:r>
            <a:r>
              <a:rPr lang="pl-PL" dirty="0" smtClean="0">
                <a:solidFill>
                  <a:srgbClr val="FFFFFF"/>
                </a:solidFill>
                <a:cs typeface="Helvetica"/>
              </a:rPr>
              <a:t> of  services </a:t>
            </a:r>
            <a:r>
              <a:rPr lang="pl-PL" dirty="0" err="1" smtClean="0">
                <a:solidFill>
                  <a:srgbClr val="FFFFFF"/>
                </a:solidFill>
                <a:cs typeface="Helvetica"/>
              </a:rPr>
              <a:t>provided</a:t>
            </a:r>
            <a:r>
              <a:rPr lang="pl-PL" dirty="0">
                <a:solidFill>
                  <a:srgbClr val="FFFFFF"/>
                </a:solidFill>
                <a:cs typeface="Helvetica"/>
              </a:rPr>
              <a:t>.</a:t>
            </a:r>
            <a:r>
              <a:rPr lang="pl-PL" dirty="0" smtClean="0">
                <a:solidFill>
                  <a:srgbClr val="FFFFFF"/>
                </a:solidFill>
                <a:cs typeface="Helvetica"/>
              </a:rPr>
              <a:t>  </a:t>
            </a:r>
            <a:r>
              <a:rPr lang="pl-PL" dirty="0" err="1">
                <a:solidFill>
                  <a:srgbClr val="FFFFFF"/>
                </a:solidFill>
                <a:cs typeface="Helvetica"/>
              </a:rPr>
              <a:t>A</a:t>
            </a:r>
            <a:r>
              <a:rPr lang="pl-PL" dirty="0" err="1" smtClean="0">
                <a:solidFill>
                  <a:srgbClr val="FFFFFF"/>
                </a:solidFill>
                <a:cs typeface="Helvetica"/>
              </a:rPr>
              <a:t>ll</a:t>
            </a:r>
            <a:r>
              <a:rPr lang="pl-PL" dirty="0" smtClean="0">
                <a:solidFill>
                  <a:srgbClr val="FFFFFF"/>
                </a:solidFill>
                <a:cs typeface="Helvetica"/>
              </a:rPr>
              <a:t>  </a:t>
            </a:r>
            <a:r>
              <a:rPr lang="pl-PL" dirty="0" err="1" smtClean="0">
                <a:solidFill>
                  <a:srgbClr val="FFFFFF"/>
                </a:solidFill>
                <a:cs typeface="Helvetica"/>
              </a:rPr>
              <a:t>thanks</a:t>
            </a:r>
            <a:r>
              <a:rPr lang="pl-PL" dirty="0" smtClean="0">
                <a:solidFill>
                  <a:srgbClr val="FFFFFF"/>
                </a:solidFill>
                <a:cs typeface="Helvetica"/>
              </a:rPr>
              <a:t> to </a:t>
            </a:r>
            <a:r>
              <a:rPr lang="pl-PL" dirty="0" err="1" smtClean="0">
                <a:solidFill>
                  <a:srgbClr val="FFFFFF"/>
                </a:solidFill>
                <a:cs typeface="Helvetica"/>
              </a:rPr>
              <a:t>diversified</a:t>
            </a:r>
            <a:r>
              <a:rPr lang="pl-PL" dirty="0" smtClean="0">
                <a:solidFill>
                  <a:srgbClr val="FFFFFF"/>
                </a:solidFill>
                <a:cs typeface="Helvetica"/>
              </a:rPr>
              <a:t> </a:t>
            </a:r>
            <a:r>
              <a:rPr lang="pl-PL" dirty="0" err="1" smtClean="0">
                <a:solidFill>
                  <a:srgbClr val="FFFFFF"/>
                </a:solidFill>
                <a:cs typeface="Helvetica"/>
              </a:rPr>
              <a:t>offers</a:t>
            </a:r>
            <a:r>
              <a:rPr lang="pl-PL" dirty="0" smtClean="0">
                <a:solidFill>
                  <a:srgbClr val="FFFFFF"/>
                </a:solidFill>
                <a:cs typeface="Helvetica"/>
              </a:rPr>
              <a:t> in </a:t>
            </a:r>
            <a:r>
              <a:rPr lang="pl-PL" dirty="0" err="1" smtClean="0">
                <a:solidFill>
                  <a:srgbClr val="FFFFFF"/>
                </a:solidFill>
                <a:cs typeface="Helvetica"/>
              </a:rPr>
              <a:t>our</a:t>
            </a:r>
            <a:r>
              <a:rPr lang="pl-PL" dirty="0" smtClean="0">
                <a:solidFill>
                  <a:srgbClr val="FFFFFF"/>
                </a:solidFill>
                <a:cs typeface="Helvetica"/>
              </a:rPr>
              <a:t> portfolio.</a:t>
            </a:r>
            <a:r>
              <a:rPr lang="pl-PL" dirty="0">
                <a:solidFill>
                  <a:srgbClr val="FFFFFF"/>
                </a:solidFill>
                <a:cs typeface="Helvetica"/>
              </a:rPr>
              <a:t> </a:t>
            </a:r>
            <a:endParaRPr lang="cs-CZ" dirty="0" smtClean="0">
              <a:solidFill>
                <a:srgbClr val="FFFFFF"/>
              </a:solidFill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007580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076" y="-1"/>
            <a:ext cx="9411931" cy="1021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-36004" y="6520437"/>
            <a:ext cx="9144000" cy="365125"/>
          </a:xfrm>
        </p:spPr>
        <p:txBody>
          <a:bodyPr/>
          <a:lstStyle/>
          <a:p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www.lorenc-logistic.com.pl	                        tel</a:t>
            </a:r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+48 54 428 28 </a:t>
            </a:r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89                         PL </a:t>
            </a:r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87-800 </a:t>
            </a:r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Włocławek</a:t>
            </a:r>
            <a:endParaRPr lang="pl-P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755576" y="1340768"/>
            <a:ext cx="2423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 pitchFamily="34" charset="0"/>
              </a:rPr>
              <a:t>Company </a:t>
            </a:r>
            <a:r>
              <a:rPr lang="pl-P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 pitchFamily="34" charset="0"/>
              </a:rPr>
              <a:t>Growth</a:t>
            </a:r>
            <a:endParaRPr lang="pl-PL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Helvetica" pitchFamily="34" charset="0"/>
            </a:endParaRPr>
          </a:p>
        </p:txBody>
      </p:sp>
      <p:graphicFrame>
        <p:nvGraphicFramePr>
          <p:cNvPr id="8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4777904"/>
              </p:ext>
            </p:extLst>
          </p:nvPr>
        </p:nvGraphicFramePr>
        <p:xfrm>
          <a:off x="496450" y="1983127"/>
          <a:ext cx="7219348" cy="3611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Prostokąt 2"/>
          <p:cNvSpPr/>
          <p:nvPr/>
        </p:nvSpPr>
        <p:spPr>
          <a:xfrm>
            <a:off x="7995980" y="2996952"/>
            <a:ext cx="576064" cy="288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TextBox 8"/>
          <p:cNvSpPr txBox="1"/>
          <p:nvPr/>
        </p:nvSpPr>
        <p:spPr>
          <a:xfrm>
            <a:off x="7715798" y="3331731"/>
            <a:ext cx="11605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Helvetica"/>
              </a:rPr>
              <a:t>Employees</a:t>
            </a:r>
            <a:endParaRPr lang="en-US" sz="1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7995980" y="3789040"/>
            <a:ext cx="576064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TextBox 9"/>
          <p:cNvSpPr txBox="1"/>
          <p:nvPr/>
        </p:nvSpPr>
        <p:spPr>
          <a:xfrm>
            <a:off x="7818628" y="4221088"/>
            <a:ext cx="9307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Helvetica"/>
              </a:rPr>
              <a:t>Vehicles</a:t>
            </a:r>
            <a:endParaRPr lang="en-US" sz="1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1993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076" y="-1"/>
            <a:ext cx="9411931" cy="1021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-36004" y="6520437"/>
            <a:ext cx="9144000" cy="365125"/>
          </a:xfrm>
        </p:spPr>
        <p:txBody>
          <a:bodyPr/>
          <a:lstStyle/>
          <a:p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www.lorenc-logistic.com.pl	                        tel</a:t>
            </a:r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+48 54 428 28 </a:t>
            </a:r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89                         PL </a:t>
            </a:r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87-800 </a:t>
            </a:r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Włocławek</a:t>
            </a:r>
            <a:endParaRPr lang="pl-P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635018" y="1605330"/>
            <a:ext cx="521824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/>
              </a:rPr>
              <a:t>Revenue in mln PLN</a:t>
            </a:r>
            <a:endParaRPr lang="en-US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Helvetica"/>
            </a:endParaRPr>
          </a:p>
        </p:txBody>
      </p:sp>
      <p:graphicFrame>
        <p:nvGraphicFramePr>
          <p:cNvPr id="2" name="Obiek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808746"/>
              </p:ext>
            </p:extLst>
          </p:nvPr>
        </p:nvGraphicFramePr>
        <p:xfrm>
          <a:off x="954088" y="2859088"/>
          <a:ext cx="7496175" cy="184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Arkusz" r:id="rId5" imgW="8982013" imgH="1942982" progId="Excel.Sheet.8">
                  <p:embed/>
                </p:oleObj>
              </mc:Choice>
              <mc:Fallback>
                <p:oleObj name="Arkusz" r:id="rId5" imgW="8982013" imgH="1942982" progId="Excel.Sheet.8">
                  <p:embed/>
                  <p:pic>
                    <p:nvPicPr>
                      <p:cNvPr id="0" name="Zástupný symbol pro obsah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4088" y="2859088"/>
                        <a:ext cx="7496175" cy="184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9639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076" y="-1"/>
            <a:ext cx="9411931" cy="1021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-36004" y="6520437"/>
            <a:ext cx="9144000" cy="365125"/>
          </a:xfrm>
        </p:spPr>
        <p:txBody>
          <a:bodyPr/>
          <a:lstStyle/>
          <a:p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www.lorenc-logistic.com.pl	                        tel</a:t>
            </a:r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+48 54 428 28 </a:t>
            </a:r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89                         PL </a:t>
            </a:r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87-800 </a:t>
            </a:r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Włocławek</a:t>
            </a:r>
            <a:endParaRPr lang="pl-P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395536" y="1575824"/>
            <a:ext cx="811344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/>
              </a:rPr>
              <a:t>Services by Lorenc Logistic Polska in percentage share</a:t>
            </a:r>
            <a:endParaRPr lang="en-US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Helvetica"/>
            </a:endParaRPr>
          </a:p>
        </p:txBody>
      </p:sp>
      <p:graphicFrame>
        <p:nvGraphicFramePr>
          <p:cNvPr id="7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6349308"/>
              </p:ext>
            </p:extLst>
          </p:nvPr>
        </p:nvGraphicFramePr>
        <p:xfrm>
          <a:off x="459964" y="2072660"/>
          <a:ext cx="8197850" cy="4164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77942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076" y="-1"/>
            <a:ext cx="9411931" cy="1021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-36004" y="6520437"/>
            <a:ext cx="9144000" cy="365125"/>
          </a:xfrm>
        </p:spPr>
        <p:txBody>
          <a:bodyPr/>
          <a:lstStyle/>
          <a:p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www.lorenc-logistic.com.pl	                        tel</a:t>
            </a:r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+48 54 428 28 </a:t>
            </a:r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89                         PL </a:t>
            </a:r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87-800 </a:t>
            </a:r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Włocławek</a:t>
            </a:r>
            <a:endParaRPr lang="pl-P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457200" y="1187026"/>
            <a:ext cx="6164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chemeClr val="bg1"/>
                </a:solidFill>
              </a:rPr>
              <a:t>         </a:t>
            </a:r>
            <a:r>
              <a:rPr lang="pl-P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Services by Lorenc </a:t>
            </a:r>
            <a:r>
              <a:rPr lang="pl-P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</a:t>
            </a:r>
            <a:r>
              <a:rPr lang="pl-P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l-PL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3" descr="kjhsf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483" t="31408" r="24945" b="16321"/>
          <a:stretch/>
        </p:blipFill>
        <p:spPr>
          <a:xfrm>
            <a:off x="2200589" y="1950774"/>
            <a:ext cx="4742822" cy="3898760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773723" y="2632668"/>
            <a:ext cx="1205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1400" dirty="0" smtClean="0">
              <a:solidFill>
                <a:schemeClr val="bg1"/>
              </a:solidFill>
            </a:endParaRPr>
          </a:p>
          <a:p>
            <a:r>
              <a:rPr lang="pl-PL" sz="1400" dirty="0" smtClean="0">
                <a:solidFill>
                  <a:schemeClr val="bg1"/>
                </a:solidFill>
              </a:rPr>
              <a:t>        Transport</a:t>
            </a:r>
            <a:endParaRPr lang="pl-PL" sz="1400" dirty="0">
              <a:solidFill>
                <a:schemeClr val="bg1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773723" y="4742822"/>
            <a:ext cx="13263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chemeClr val="bg1"/>
                </a:solidFill>
              </a:rPr>
              <a:t>         </a:t>
            </a:r>
            <a:r>
              <a:rPr lang="pl-PL" sz="1400" dirty="0" err="1" smtClean="0">
                <a:solidFill>
                  <a:schemeClr val="bg1"/>
                </a:solidFill>
              </a:rPr>
              <a:t>Spedition</a:t>
            </a:r>
            <a:endParaRPr lang="pl-PL" sz="1400" dirty="0">
              <a:solidFill>
                <a:schemeClr val="bg1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7084088" y="2552282"/>
            <a:ext cx="16027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1400" dirty="0" smtClean="0">
              <a:solidFill>
                <a:schemeClr val="bg1"/>
              </a:solidFill>
            </a:endParaRPr>
          </a:p>
          <a:p>
            <a:r>
              <a:rPr lang="pl-PL" sz="1400" dirty="0" smtClean="0">
                <a:solidFill>
                  <a:schemeClr val="bg1"/>
                </a:solidFill>
              </a:rPr>
              <a:t>Logistics and </a:t>
            </a:r>
            <a:r>
              <a:rPr lang="pl-PL" sz="1400" dirty="0" err="1" smtClean="0">
                <a:solidFill>
                  <a:schemeClr val="bg1"/>
                </a:solidFill>
              </a:rPr>
              <a:t>Warehousing</a:t>
            </a:r>
            <a:endParaRPr lang="pl-PL" sz="1400" dirty="0">
              <a:solidFill>
                <a:schemeClr val="bg1"/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7084088" y="4521758"/>
            <a:ext cx="1738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1400" dirty="0" smtClean="0">
              <a:solidFill>
                <a:schemeClr val="bg1"/>
              </a:solidFill>
            </a:endParaRPr>
          </a:p>
          <a:p>
            <a:r>
              <a:rPr lang="pl-PL" sz="1400" dirty="0" smtClean="0">
                <a:solidFill>
                  <a:schemeClr val="bg1"/>
                </a:solidFill>
              </a:rPr>
              <a:t>Truck Service</a:t>
            </a:r>
            <a:endParaRPr lang="pl-P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404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076" y="-1"/>
            <a:ext cx="9411931" cy="1021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-36004" y="6520437"/>
            <a:ext cx="9144000" cy="365125"/>
          </a:xfrm>
        </p:spPr>
        <p:txBody>
          <a:bodyPr/>
          <a:lstStyle/>
          <a:p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www.lorenc-logistic.com.pl	                        tel</a:t>
            </a:r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+48 54 428 28 </a:t>
            </a:r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89                         PL </a:t>
            </a:r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87-800 </a:t>
            </a:r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Włocławek</a:t>
            </a:r>
            <a:endParaRPr lang="pl-P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635016" y="1605330"/>
            <a:ext cx="832811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/>
              </a:rPr>
              <a:t>Transport Services by Lorenc Logistic Polska</a:t>
            </a:r>
            <a:endParaRPr lang="en-US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Helvetica"/>
            </a:endParaRPr>
          </a:p>
        </p:txBody>
      </p:sp>
      <p:sp>
        <p:nvSpPr>
          <p:cNvPr id="7" name="Rectangle 5"/>
          <p:cNvSpPr/>
          <p:nvPr/>
        </p:nvSpPr>
        <p:spPr>
          <a:xfrm>
            <a:off x="4599353" y="2734454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cs-CZ" b="1" dirty="0" smtClean="0">
                <a:solidFill>
                  <a:schemeClr val="bg1"/>
                </a:solidFill>
                <a:cs typeface="Helvetica"/>
              </a:rPr>
              <a:t>Road Transport</a:t>
            </a:r>
            <a:endParaRPr lang="en-US" b="1" dirty="0">
              <a:solidFill>
                <a:schemeClr val="bg1"/>
              </a:solidFill>
              <a:cs typeface="Helvetica"/>
            </a:endParaRPr>
          </a:p>
          <a:p>
            <a:pPr marL="742950" lvl="1" indent="-285750">
              <a:buFont typeface="Arial"/>
              <a:buChar char="•"/>
            </a:pPr>
            <a:r>
              <a:rPr lang="cs-CZ" sz="1600" dirty="0" smtClean="0">
                <a:solidFill>
                  <a:schemeClr val="bg1"/>
                </a:solidFill>
                <a:cs typeface="Helvetica"/>
              </a:rPr>
              <a:t>Domestic / International </a:t>
            </a:r>
          </a:p>
          <a:p>
            <a:pPr marL="742950" lvl="1" indent="-285750">
              <a:buFont typeface="Arial"/>
              <a:buChar char="•"/>
            </a:pPr>
            <a:r>
              <a:rPr lang="cs-CZ" sz="1600" dirty="0" smtClean="0">
                <a:solidFill>
                  <a:schemeClr val="bg1"/>
                </a:solidFill>
                <a:cs typeface="Helvetica"/>
              </a:rPr>
              <a:t>FTL/LTL shipments</a:t>
            </a:r>
          </a:p>
          <a:p>
            <a:pPr marL="742950" lvl="1" indent="-285750">
              <a:buFont typeface="Arial"/>
              <a:buChar char="•"/>
            </a:pPr>
            <a:r>
              <a:rPr lang="cs-CZ" sz="1600" dirty="0" smtClean="0">
                <a:solidFill>
                  <a:schemeClr val="bg1"/>
                </a:solidFill>
                <a:cs typeface="Helvetica"/>
              </a:rPr>
              <a:t>Specialist Transport  </a:t>
            </a:r>
          </a:p>
        </p:txBody>
      </p:sp>
      <p:sp>
        <p:nvSpPr>
          <p:cNvPr id="8" name="Rectangle 6"/>
          <p:cNvSpPr/>
          <p:nvPr/>
        </p:nvSpPr>
        <p:spPr>
          <a:xfrm>
            <a:off x="4626706" y="4077072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cs-CZ" b="1" dirty="0" smtClean="0">
                <a:solidFill>
                  <a:srgbClr val="FFFFFF"/>
                </a:solidFill>
                <a:cs typeface="Helvetica"/>
              </a:rPr>
              <a:t>Spedition</a:t>
            </a:r>
            <a:endParaRPr lang="en-US" b="1" dirty="0" smtClean="0">
              <a:solidFill>
                <a:srgbClr val="FFFFFF"/>
              </a:solidFill>
              <a:cs typeface="Helvetica"/>
            </a:endParaRPr>
          </a:p>
          <a:p>
            <a:pPr marL="742950" lvl="1" indent="-285750">
              <a:buFont typeface="Arial"/>
              <a:buChar char="•"/>
            </a:pPr>
            <a:r>
              <a:rPr lang="pl-PL" sz="1600" dirty="0" err="1" smtClean="0">
                <a:solidFill>
                  <a:srgbClr val="FFFFFF"/>
                </a:solidFill>
                <a:cs typeface="Helvetica"/>
              </a:rPr>
              <a:t>Domestic</a:t>
            </a:r>
            <a:r>
              <a:rPr lang="pl-PL" sz="1600" dirty="0" smtClean="0">
                <a:solidFill>
                  <a:srgbClr val="FFFFFF"/>
                </a:solidFill>
                <a:cs typeface="Helvetica"/>
              </a:rPr>
              <a:t> / International</a:t>
            </a:r>
            <a:endParaRPr lang="en-US" sz="1600" dirty="0" smtClean="0">
              <a:solidFill>
                <a:srgbClr val="FFFFFF"/>
              </a:solidFill>
              <a:cs typeface="Helvetica"/>
            </a:endParaRPr>
          </a:p>
          <a:p>
            <a:pPr marL="742950" lvl="1" indent="-285750">
              <a:buFont typeface="Arial"/>
              <a:buChar char="•"/>
            </a:pPr>
            <a:r>
              <a:rPr lang="cs-CZ" sz="1600" dirty="0" smtClean="0">
                <a:solidFill>
                  <a:srgbClr val="FFFFFF"/>
                </a:solidFill>
                <a:cs typeface="Helvetica"/>
              </a:rPr>
              <a:t> FTL / LTL  deliveries</a:t>
            </a:r>
            <a:endParaRPr lang="en-US" sz="1600" dirty="0">
              <a:solidFill>
                <a:srgbClr val="FFFFFF"/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40" y="2779853"/>
            <a:ext cx="3509704" cy="19966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92373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076" y="-1"/>
            <a:ext cx="9411931" cy="1021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-36004" y="6520437"/>
            <a:ext cx="9144000" cy="365125"/>
          </a:xfrm>
        </p:spPr>
        <p:txBody>
          <a:bodyPr/>
          <a:lstStyle/>
          <a:p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www.lorenc-logistic.com.pl	                        tel</a:t>
            </a:r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+48 54 428 28 </a:t>
            </a:r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89                         PL </a:t>
            </a:r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87-800 </a:t>
            </a:r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Włocławek</a:t>
            </a:r>
            <a:endParaRPr lang="pl-P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324059" y="1144994"/>
            <a:ext cx="3243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Destinations</a:t>
            </a:r>
            <a:r>
              <a:rPr lang="pl-P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 service</a:t>
            </a:r>
            <a:endParaRPr lang="pl-PL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http://lorenc-logistic.com.pl/image.php?nid=10834&amp;oid=4289361&amp;width=764&amp;height=69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539" y="1957604"/>
            <a:ext cx="4636700" cy="425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5"/>
          <p:cNvSpPr txBox="1"/>
          <p:nvPr/>
        </p:nvSpPr>
        <p:spPr>
          <a:xfrm>
            <a:off x="477300" y="2756077"/>
            <a:ext cx="1468311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Helvetica"/>
              </a:rPr>
              <a:t>Western </a:t>
            </a:r>
            <a:r>
              <a:rPr lang="cs-CZ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Helvetica"/>
              </a:rPr>
              <a:t>Europe</a:t>
            </a:r>
            <a:endParaRPr lang="cs-CZ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cs typeface="Helvetica"/>
            </a:endParaRPr>
          </a:p>
          <a:p>
            <a:pPr algn="ctr"/>
            <a:r>
              <a:rPr lang="cs-CZ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Helvetica"/>
              </a:rPr>
              <a:t>B</a:t>
            </a:r>
            <a:endParaRPr lang="cs-CZ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cs typeface="Helvetica"/>
            </a:endParaRPr>
          </a:p>
          <a:p>
            <a:pPr algn="ctr"/>
            <a:r>
              <a:rPr lang="cs-CZ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Helvetica"/>
              </a:rPr>
              <a:t>NL</a:t>
            </a:r>
            <a:endParaRPr lang="cs-CZ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cs typeface="Helvetica"/>
            </a:endParaRPr>
          </a:p>
          <a:p>
            <a:pPr algn="ctr"/>
            <a:r>
              <a:rPr lang="cs-CZ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Helvetica"/>
              </a:rPr>
              <a:t>D</a:t>
            </a:r>
            <a:endParaRPr lang="cs-CZ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cs typeface="Helvetica"/>
            </a:endParaRPr>
          </a:p>
          <a:p>
            <a:pPr algn="ctr"/>
            <a:r>
              <a:rPr lang="cs-CZ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Helvetica"/>
              </a:rPr>
              <a:t>A</a:t>
            </a:r>
            <a:endParaRPr lang="cs-CZ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cs typeface="Helvetica"/>
            </a:endParaRPr>
          </a:p>
          <a:p>
            <a:pPr algn="ctr"/>
            <a:r>
              <a:rPr lang="cs-CZ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Helvetica"/>
              </a:rPr>
              <a:t>LUX</a:t>
            </a:r>
            <a:endParaRPr lang="cs-CZ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cs typeface="Helvetica"/>
            </a:endParaRPr>
          </a:p>
          <a:p>
            <a:pPr algn="ctr"/>
            <a:r>
              <a:rPr lang="cs-CZ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Helvetica"/>
              </a:rPr>
              <a:t>DK</a:t>
            </a:r>
            <a:endParaRPr lang="cs-CZ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cs typeface="Helvetica"/>
            </a:endParaRPr>
          </a:p>
        </p:txBody>
      </p:sp>
      <p:sp>
        <p:nvSpPr>
          <p:cNvPr id="9" name="TextBox 10"/>
          <p:cNvSpPr txBox="1"/>
          <p:nvPr/>
        </p:nvSpPr>
        <p:spPr>
          <a:xfrm>
            <a:off x="6663311" y="1124744"/>
            <a:ext cx="2198077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Helvetica"/>
              </a:rPr>
              <a:t>Central/East-South </a:t>
            </a:r>
            <a:r>
              <a:rPr lang="cs-CZ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Helvetica"/>
              </a:rPr>
              <a:t>Europe</a:t>
            </a:r>
          </a:p>
          <a:p>
            <a:pPr algn="ctr"/>
            <a:r>
              <a:rPr lang="cs-CZ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Helvetica"/>
              </a:rPr>
              <a:t>FIN</a:t>
            </a:r>
          </a:p>
          <a:p>
            <a:pPr algn="ctr"/>
            <a:r>
              <a:rPr lang="cs-CZ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Helvetica"/>
              </a:rPr>
              <a:t>PL</a:t>
            </a:r>
            <a:endParaRPr lang="cs-CZ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cs typeface="Helvetica"/>
            </a:endParaRPr>
          </a:p>
          <a:p>
            <a:pPr algn="ctr"/>
            <a:r>
              <a:rPr lang="cs-CZ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Helvetica"/>
              </a:rPr>
              <a:t>CZ</a:t>
            </a:r>
            <a:endParaRPr lang="cs-CZ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cs typeface="Helvetica"/>
            </a:endParaRPr>
          </a:p>
          <a:p>
            <a:pPr algn="ctr"/>
            <a:r>
              <a:rPr lang="cs-CZ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Helvetica"/>
              </a:rPr>
              <a:t>SK</a:t>
            </a:r>
            <a:endParaRPr lang="cs-CZ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cs typeface="Helvetica"/>
            </a:endParaRPr>
          </a:p>
          <a:p>
            <a:pPr algn="ctr"/>
            <a:r>
              <a:rPr lang="cs-CZ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Helvetica"/>
              </a:rPr>
              <a:t>HU</a:t>
            </a:r>
            <a:endParaRPr lang="cs-CZ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cs typeface="Helvetica"/>
            </a:endParaRPr>
          </a:p>
          <a:p>
            <a:pPr algn="ctr"/>
            <a:r>
              <a:rPr lang="cs-CZ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Helvetica"/>
              </a:rPr>
              <a:t>RO</a:t>
            </a:r>
            <a:endParaRPr lang="cs-CZ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cs typeface="Helvetica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7066500" y="3935314"/>
            <a:ext cx="13916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err="1" smtClean="0">
                <a:solidFill>
                  <a:schemeClr val="bg1"/>
                </a:solidFill>
                <a:cs typeface="Helvetica" pitchFamily="34" charset="0"/>
              </a:rPr>
              <a:t>South</a:t>
            </a:r>
            <a:r>
              <a:rPr lang="pl-PL" dirty="0" smtClean="0">
                <a:solidFill>
                  <a:schemeClr val="bg1"/>
                </a:solidFill>
                <a:cs typeface="Helvetica" pitchFamily="34" charset="0"/>
              </a:rPr>
              <a:t> </a:t>
            </a:r>
            <a:r>
              <a:rPr lang="pl-PL" dirty="0" smtClean="0">
                <a:solidFill>
                  <a:schemeClr val="bg1"/>
                </a:solidFill>
                <a:cs typeface="Helvetica" pitchFamily="34" charset="0"/>
              </a:rPr>
              <a:t>Europe</a:t>
            </a:r>
          </a:p>
          <a:p>
            <a:pPr algn="ctr"/>
            <a:endParaRPr lang="pl-PL" dirty="0" smtClean="0">
              <a:solidFill>
                <a:schemeClr val="bg1"/>
              </a:solidFill>
              <a:cs typeface="Helvetica" pitchFamily="34" charset="0"/>
            </a:endParaRPr>
          </a:p>
          <a:p>
            <a:pPr algn="ctr"/>
            <a:r>
              <a:rPr lang="pl-PL" b="1" dirty="0" smtClean="0">
                <a:solidFill>
                  <a:schemeClr val="bg1"/>
                </a:solidFill>
              </a:rPr>
              <a:t>SLO</a:t>
            </a:r>
          </a:p>
          <a:p>
            <a:pPr algn="ctr"/>
            <a:r>
              <a:rPr lang="pl-PL" b="1" dirty="0" smtClean="0">
                <a:solidFill>
                  <a:schemeClr val="bg1"/>
                </a:solidFill>
              </a:rPr>
              <a:t>HR</a:t>
            </a:r>
          </a:p>
          <a:p>
            <a:pPr algn="ctr"/>
            <a:r>
              <a:rPr lang="pl-PL" b="1" dirty="0" err="1" smtClean="0">
                <a:solidFill>
                  <a:schemeClr val="bg1"/>
                </a:solidFill>
              </a:rPr>
              <a:t>Balkan</a:t>
            </a:r>
            <a:endParaRPr lang="pl-PL" b="1" dirty="0">
              <a:solidFill>
                <a:schemeClr val="bg1"/>
              </a:solidFill>
            </a:endParaRPr>
          </a:p>
          <a:p>
            <a:pPr algn="ctr"/>
            <a:r>
              <a:rPr lang="pl-PL" b="1" dirty="0" smtClean="0">
                <a:solidFill>
                  <a:schemeClr val="bg1"/>
                </a:solidFill>
              </a:rPr>
              <a:t>Region</a:t>
            </a:r>
          </a:p>
          <a:p>
            <a:pPr algn="ctr"/>
            <a:r>
              <a:rPr lang="pl-PL" b="1" dirty="0" smtClean="0">
                <a:solidFill>
                  <a:schemeClr val="bg1"/>
                </a:solidFill>
              </a:rPr>
              <a:t>GR</a:t>
            </a:r>
          </a:p>
        </p:txBody>
      </p:sp>
    </p:spTree>
    <p:extLst>
      <p:ext uri="{BB962C8B-B14F-4D97-AF65-F5344CB8AC3E}">
        <p14:creationId xmlns:p14="http://schemas.microsoft.com/office/powerpoint/2010/main" val="420655435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430</Words>
  <Application>Microsoft Office PowerPoint</Application>
  <PresentationFormat>Pokaz na ekranie (4:3)</PresentationFormat>
  <Paragraphs>163</Paragraphs>
  <Slides>18</Slides>
  <Notes>1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0" baseType="lpstr">
      <vt:lpstr>Motyw pakietu Office</vt:lpstr>
      <vt:lpstr>Arkusz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Zubek</dc:creator>
  <cp:lastModifiedBy>Zubek</cp:lastModifiedBy>
  <cp:revision>9</cp:revision>
  <dcterms:created xsi:type="dcterms:W3CDTF">2016-05-27T06:44:57Z</dcterms:created>
  <dcterms:modified xsi:type="dcterms:W3CDTF">2016-05-27T08:25:51Z</dcterms:modified>
</cp:coreProperties>
</file>