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66" r:id="rId5"/>
    <p:sldId id="268" r:id="rId6"/>
    <p:sldId id="269" r:id="rId7"/>
    <p:sldId id="270" r:id="rId8"/>
    <p:sldId id="271" r:id="rId9"/>
    <p:sldId id="273" r:id="rId10"/>
    <p:sldId id="274" r:id="rId11"/>
    <p:sldId id="280" r:id="rId12"/>
    <p:sldId id="279" r:id="rId13"/>
    <p:sldId id="278" r:id="rId14"/>
    <p:sldId id="277" r:id="rId15"/>
    <p:sldId id="276" r:id="rId16"/>
    <p:sldId id="275" r:id="rId17"/>
    <p:sldId id="272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Pracownicy</c:v>
                </c:pt>
              </c:strCache>
            </c:strRef>
          </c:tx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16</c:v>
                </c:pt>
                <c:pt idx="1">
                  <c:v>31</c:v>
                </c:pt>
                <c:pt idx="2">
                  <c:v>35</c:v>
                </c:pt>
                <c:pt idx="3">
                  <c:v>42</c:v>
                </c:pt>
                <c:pt idx="4">
                  <c:v>41</c:v>
                </c:pt>
                <c:pt idx="5">
                  <c:v>40</c:v>
                </c:pt>
                <c:pt idx="6">
                  <c:v>48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Pojazdy</c:v>
                </c:pt>
              </c:strCache>
            </c:strRef>
          </c:tx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7</c:v>
                </c:pt>
                <c:pt idx="1">
                  <c:v>15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03744"/>
        <c:axId val="207505280"/>
      </c:barChart>
      <c:catAx>
        <c:axId val="2075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"/>
              </a:defRPr>
            </a:pPr>
            <a:endParaRPr lang="pl-PL"/>
          </a:p>
        </c:txPr>
        <c:crossAx val="207505280"/>
        <c:crosses val="autoZero"/>
        <c:auto val="1"/>
        <c:lblAlgn val="ctr"/>
        <c:lblOffset val="100"/>
        <c:noMultiLvlLbl val="0"/>
      </c:catAx>
      <c:valAx>
        <c:axId val="207505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"/>
              </a:defRPr>
            </a:pPr>
            <a:endParaRPr lang="pl-PL"/>
          </a:p>
        </c:txPr>
        <c:crossAx val="2075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602761699715"/>
          <c:y val="5.9449862428383383E-2"/>
          <c:w val="0.41036527870112283"/>
          <c:h val="0.807901656406933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 společnosti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Transport</c:v>
                </c:pt>
                <c:pt idx="1">
                  <c:v>Spedycja</c:v>
                </c:pt>
                <c:pt idx="2">
                  <c:v>Serwis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55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  <a:latin typeface="Helvetica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  <a:latin typeface="Helvetica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  <a:latin typeface="Helvetica"/>
              </a:defRPr>
            </a:pPr>
            <a:endParaRPr lang="pl-PL"/>
          </a:p>
        </c:txPr>
      </c:legendEntry>
      <c:layout>
        <c:manualLayout>
          <c:xMode val="edge"/>
          <c:yMode val="edge"/>
          <c:x val="0.70457900547094654"/>
          <c:y val="0.16774683460402279"/>
          <c:w val="0.29542099452905396"/>
          <c:h val="0.60495728519579561"/>
        </c:manualLayout>
      </c:layout>
      <c:overlay val="0"/>
      <c:txPr>
        <a:bodyPr/>
        <a:lstStyle/>
        <a:p>
          <a:pPr>
            <a:defRPr sz="1600">
              <a:latin typeface="Helvetica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D9FF-0F72-467F-AFCA-1F397E49B9E5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23991-1240-41E3-B017-46B6C7AC2C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89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2DC-D0C9-4733-A6BD-38B0660054E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76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0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48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2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48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2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8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39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67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45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6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FE30F-2192-4537-A8F7-4FCB2C2FBCD4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3A25-1E11-4730-83FF-364E4F8C1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klamacje@lorenc-logistic.com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kulski@lorenc-logistic.com.pl" TargetMode="External"/><Relationship Id="rId5" Type="http://schemas.openxmlformats.org/officeDocument/2006/relationships/hyperlink" Target="mailto:literski@lorenc-logistic.com.pl" TargetMode="External"/><Relationship Id="rId4" Type="http://schemas.openxmlformats.org/officeDocument/2006/relationships/hyperlink" Target="mailto:kuznicki@lorenc-logistic.com.p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obchod1@lorenc-logistic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weiglova@lorenc-logistic.cz" TargetMode="External"/><Relationship Id="rId5" Type="http://schemas.openxmlformats.org/officeDocument/2006/relationships/hyperlink" Target="mailto:rychtarikova@lorenc-logistic.cz" TargetMode="External"/><Relationship Id="rId4" Type="http://schemas.openxmlformats.org/officeDocument/2006/relationships/hyperlink" Target="mailto:lorenc@lorenc-logistic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uml@lorenc-logistic.cz" TargetMode="External"/><Relationship Id="rId5" Type="http://schemas.openxmlformats.org/officeDocument/2006/relationships/hyperlink" Target="mailto:linhart@lorenc-logistic.cz" TargetMode="External"/><Relationship Id="rId4" Type="http://schemas.openxmlformats.org/officeDocument/2006/relationships/hyperlink" Target="mailto:vaskova@lorenc-logistic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7514"/>
            <a:ext cx="2490968" cy="74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9798" y="5445224"/>
            <a:ext cx="842493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spc="1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Transport międzynarodowy i spedycja</a:t>
            </a:r>
          </a:p>
          <a:p>
            <a:pPr algn="ctr"/>
            <a:r>
              <a:rPr lang="pl-PL" sz="2000" spc="1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Logistyka i magazynowanie</a:t>
            </a:r>
          </a:p>
          <a:p>
            <a:pPr algn="ctr"/>
            <a:r>
              <a:rPr lang="pl-PL" sz="2000" spc="1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Serwis pojazdów ciężarowych</a:t>
            </a:r>
            <a:endParaRPr lang="pl-PL" sz="2000" spc="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635016" y="1128013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Serwis Pojazdów Ciężarowych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86964" y="2276872"/>
            <a:ext cx="527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Profesjonalnie wyposażona stacja serwisowa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Obsługa klientów zewnętrznych oraz własnej floty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Naprawy wszystkich typów ciągników i naczep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Oferta stałych usług przeglądu i utrzymania taboru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86964" y="4373169"/>
            <a:ext cx="5084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Serwis mobilny 24h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Specjalistycznie wyposażony van do dyspozycji  </a:t>
            </a:r>
          </a:p>
          <a:p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     całą dobę, 7 dni w tygodniu                    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Naprawa w miejscu zdarzenia </a:t>
            </a:r>
          </a:p>
          <a:p>
            <a:pPr marL="285750" indent="-285750">
              <a:buFont typeface="Courier New" pitchFamily="49" charset="0"/>
              <a:buChar char="o"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7" y="1737373"/>
            <a:ext cx="1826536" cy="255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7" y="4509120"/>
            <a:ext cx="2483376" cy="177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87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4"/>
          <p:cNvSpPr txBox="1"/>
          <p:nvPr/>
        </p:nvSpPr>
        <p:spPr>
          <a:xfrm>
            <a:off x="323528" y="1234219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Jakość Usług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44163" y="18448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Know-how 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oraz indywidualne podejście do klienta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KPI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- </a:t>
            </a:r>
            <a:r>
              <a:rPr lang="cs-CZ" b="1" dirty="0" smtClean="0">
                <a:solidFill>
                  <a:schemeClr val="bg1"/>
                </a:solidFill>
                <a:cs typeface="Helvetica" pitchFamily="34" charset="0"/>
              </a:rPr>
              <a:t>kluczowy wskaźnik efektywności</a:t>
            </a:r>
            <a:endParaRPr lang="pl-PL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R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aportowanie </a:t>
            </a:r>
            <a:endParaRPr lang="pl-PL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Profesjonalna kadra</a:t>
            </a:r>
            <a:endParaRPr lang="pl-PL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Znajomośc przynajmniej jednego języka obcego jest standardem wśród wszystkich pracowników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Wyposażenie ADR (w transporcie materiałów niebezpiecznych) we wszystkich pojazdach firmowych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77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323528" y="1021239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Jakość Usług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184482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Regularne szkolenia wszystkich kierowców firmy, włącznie ze szkoleniem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ADR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Własny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doradca ds. bezpieczeństwa i doradca ADR od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2009</a:t>
            </a:r>
            <a:endParaRPr lang="pl-PL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Monitoring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satelitarny, który pozwala nie tylko na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kontakt dyspozytora                          z kierowcą, ale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także na śledzenie przesyłek w czasie rzeczywistym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                  przez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internetowy interfejs systemu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Dynafleet</a:t>
            </a:r>
            <a:endParaRPr lang="pl-PL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Specjalny </a:t>
            </a:r>
            <a:r>
              <a:rPr lang="pl-P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adres e-mail, pod który można kierować reklamacje i uwagi 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dotyczące </a:t>
            </a:r>
            <a:r>
              <a:rPr lang="pl-P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naruszenia standardów </a:t>
            </a:r>
            <a:r>
              <a:rPr lang="pl-P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obsługi Lorenc </a:t>
            </a:r>
            <a:r>
              <a:rPr lang="pl-PL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  <a:hlinkClick r:id="rId4"/>
              </a:rPr>
              <a:t>reklamacje@lorenc-logistic.com.pl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70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610958" y="1275323"/>
            <a:ext cx="71862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Flota Grupy Lorenc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pic>
        <p:nvPicPr>
          <p:cNvPr id="5" name="Picture 2" descr="C:\Users\rymar\Desktop\Oferty, prezentacje\jpg.ta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4" y="2005429"/>
            <a:ext cx="3135533" cy="196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8" descr="dsc_8020_lorenc_shire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89339"/>
            <a:ext cx="3120816" cy="197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T:\Veronika Krenkova\LORENC Logistik\chłodnia\DSC_4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3" y="4040016"/>
            <a:ext cx="3135533" cy="197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0015"/>
            <a:ext cx="3120816" cy="197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616891" y="1622108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Udział w organizacjach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1022619" y="2486716"/>
            <a:ext cx="55949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bg1">
                  <a:lumMod val="85000"/>
                </a:schemeClr>
              </a:solidFill>
              <a:cs typeface="Helvetica"/>
            </a:endParaRPr>
          </a:p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2009	Kujawsko-Pomorskie Stowarzyszenie</a:t>
            </a:r>
          </a:p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Przewoźników Międzynarodowych 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cs typeface="Helvetica"/>
            </a:endParaRPr>
          </a:p>
          <a:p>
            <a:endParaRPr lang="en-US" sz="1400" b="1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02938" y="3933055"/>
            <a:ext cx="615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2013	Zrzeszenie Międzynarodowych Przewoźników </a:t>
            </a:r>
            <a:r>
              <a:rPr lang="pl-PL" b="1" dirty="0">
                <a:solidFill>
                  <a:schemeClr val="bg2"/>
                </a:solidFill>
              </a:rPr>
              <a:t>Drogowych  w Polsce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09" y="2760903"/>
            <a:ext cx="864586" cy="86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97" y="3885747"/>
            <a:ext cx="2079920" cy="78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5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/>
          <p:nvPr/>
        </p:nvSpPr>
        <p:spPr>
          <a:xfrm>
            <a:off x="354507" y="1268760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GRUPA  LORENC - KONTAKTY</a:t>
            </a:r>
            <a:endParaRPr lang="cs-CZ" dirty="0">
              <a:solidFill>
                <a:srgbClr val="FFFFFF"/>
              </a:solidFill>
              <a:cs typeface="Helvetica"/>
            </a:endParaRPr>
          </a:p>
          <a:p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Logistic Polska z siedzibą we Włocławku</a:t>
            </a:r>
          </a:p>
          <a:p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Tomasz Kuźnicki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–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Dyrektor		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telefon: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+48 515 174 118</a:t>
            </a:r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  <a:hlinkClick r:id="rId4"/>
              </a:rPr>
              <a:t>kuznicki@lorenc-logistic.com.pl</a:t>
            </a:r>
            <a:r>
              <a:rPr lang="cs-CZ" sz="16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 	</a:t>
            </a:r>
            <a:r>
              <a:rPr lang="cs-CZ" sz="16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 </a:t>
            </a:r>
            <a:r>
              <a:rPr lang="cs-CZ" sz="16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48 54 428 28 89</a:t>
            </a:r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</a:rPr>
              <a:t>				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				</a:t>
            </a:r>
            <a:endParaRPr lang="cs-CZ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Dział Handlowy: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Mariusz Literski  - Kierownik Działu Handlowego	telefon :	+48 </a:t>
            </a:r>
            <a:r>
              <a:rPr lang="cs-CZ" sz="1600" dirty="0">
                <a:solidFill>
                  <a:schemeClr val="bg1"/>
                </a:solidFill>
              </a:rPr>
              <a:t>503 191 557</a:t>
            </a:r>
            <a:endParaRPr lang="cs-CZ" sz="1600" dirty="0">
              <a:solidFill>
                <a:schemeClr val="bg1"/>
              </a:solidFill>
              <a:cs typeface="Helvetica"/>
            </a:endParaRP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-mail: </a:t>
            </a:r>
            <a:r>
              <a:rPr lang="cs-CZ" sz="1600" dirty="0" smtClean="0">
                <a:solidFill>
                  <a:schemeClr val="bg1"/>
                </a:solidFill>
                <a:cs typeface="Helvetica"/>
                <a:hlinkClick r:id="rId5"/>
              </a:rPr>
              <a:t>literski@lorenc-logistic.com.pl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			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+48 54 428 28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89</a:t>
            </a:r>
          </a:p>
          <a:p>
            <a:endParaRPr lang="cs-CZ" sz="1600" dirty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Serwis Pojazdów Ciężarowych: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Fabian Pakulski – Kierownik Serwisu		telefon: 	+48 </a:t>
            </a:r>
            <a:r>
              <a:rPr lang="pl-PL" sz="1600" dirty="0" smtClean="0">
                <a:solidFill>
                  <a:schemeClr val="bg1"/>
                </a:solidFill>
              </a:rPr>
              <a:t>797 418 754</a:t>
            </a:r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-mail: </a:t>
            </a:r>
            <a:r>
              <a:rPr lang="cs-CZ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Helvetica"/>
                <a:hlinkClick r:id="rId6"/>
              </a:rPr>
              <a:t>pakulski@lorenc-logistic.com.pl</a:t>
            </a:r>
            <a:r>
              <a:rPr lang="cs-CZ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Helvetica"/>
              </a:rPr>
              <a:t> 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	+48 54 426 22 62</a:t>
            </a:r>
            <a:endParaRPr lang="cs-CZ" sz="1600" dirty="0">
              <a:solidFill>
                <a:schemeClr val="bg1"/>
              </a:solidFill>
              <a:cs typeface="Helvetica"/>
            </a:endParaRPr>
          </a:p>
          <a:p>
            <a:endParaRPr lang="cs-CZ" dirty="0">
              <a:solidFill>
                <a:schemeClr val="bg1"/>
              </a:solidFill>
              <a:cs typeface="Helvetica"/>
            </a:endParaRPr>
          </a:p>
          <a:p>
            <a:endParaRPr lang="cs-CZ" dirty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2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"/>
          <p:cNvSpPr/>
          <p:nvPr/>
        </p:nvSpPr>
        <p:spPr>
          <a:xfrm>
            <a:off x="395536" y="1268760"/>
            <a:ext cx="78361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GRUPA  LORENC - KONTAKTY</a:t>
            </a:r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endParaRPr lang="cs-CZ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Logistic s.r.o. </a:t>
            </a:r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z</a:t>
            </a: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główną siedzibą w Klatovy - Czechy</a:t>
            </a:r>
          </a:p>
          <a:p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r>
              <a:rPr lang="cs-CZ" sz="1600" b="1" dirty="0">
                <a:solidFill>
                  <a:srgbClr val="FFFFFF"/>
                </a:solidFill>
                <a:cs typeface="Helvetica"/>
              </a:rPr>
              <a:t>Václav Lorenc – </a:t>
            </a:r>
            <a:r>
              <a:rPr lang="cs-CZ" sz="1600" b="1" dirty="0" smtClean="0">
                <a:solidFill>
                  <a:srgbClr val="FFFFFF"/>
                </a:solidFill>
                <a:cs typeface="Helvetica"/>
              </a:rPr>
              <a:t>dyrektor generalny		  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tel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+420 376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377 319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e-mail: </a:t>
            </a:r>
            <a:r>
              <a:rPr lang="cs-CZ" sz="16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  <a:hlinkClick r:id="rId4"/>
              </a:rPr>
              <a:t>lorenc@lorenc-logistic.cz</a:t>
            </a:r>
            <a:endParaRPr lang="cs-CZ" sz="1600" dirty="0">
              <a:solidFill>
                <a:schemeClr val="tx2">
                  <a:lumMod val="40000"/>
                  <a:lumOff val="60000"/>
                </a:schemeClr>
              </a:solidFill>
              <a:cs typeface="Helvetica"/>
            </a:endParaRP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rgbClr val="FFFFFF"/>
                </a:solidFill>
                <a:cs typeface="Helvetica"/>
              </a:rPr>
              <a:t>Dział Sprzedaży :</a:t>
            </a:r>
          </a:p>
          <a:p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Iveta Rychtáříková 	</a:t>
            </a:r>
            <a:r>
              <a:rPr lang="cs-CZ" sz="1600" dirty="0">
                <a:solidFill>
                  <a:srgbClr val="FFFFFF"/>
                </a:solidFill>
                <a:cs typeface="Helvetica"/>
                <a:hlinkClick r:id="rId5"/>
              </a:rPr>
              <a:t>rychtarikova@lorenc-logistic.cz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 	 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tel: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 +420 376 377 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342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		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+420 602 249 639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Lenka Schweiglová 	</a:t>
            </a:r>
            <a:r>
              <a:rPr lang="cs-CZ" sz="1600" dirty="0">
                <a:solidFill>
                  <a:srgbClr val="FFFFFF"/>
                </a:solidFill>
                <a:cs typeface="Helvetica"/>
                <a:hlinkClick r:id="rId6"/>
              </a:rPr>
              <a:t>schweiglova@lorenc-logistic.cz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  	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 tel: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 +420 376 377 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347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		 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420 602 464 848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Jiří Šelmát 		</a:t>
            </a:r>
            <a:r>
              <a:rPr lang="cs-CZ" sz="1600" dirty="0">
                <a:solidFill>
                  <a:srgbClr val="FFFFFF"/>
                </a:solidFill>
                <a:cs typeface="Helvetica"/>
                <a:hlinkClick r:id="rId7"/>
              </a:rPr>
              <a:t>obchod1@lorenc-logistic.cz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 	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 tel:     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  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+420 376 377 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320</a:t>
            </a: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						 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420 602 129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556</a:t>
            </a: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7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611560" y="1412776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GRUPA  LORENC - </a:t>
            </a:r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KONTAKTY</a:t>
            </a:r>
            <a:endParaRPr lang="cs-CZ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Oddział</a:t>
            </a: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Brno</a:t>
            </a:r>
          </a:p>
          <a:p>
            <a:endParaRPr lang="cs-CZ" dirty="0">
              <a:solidFill>
                <a:schemeClr val="bg1"/>
              </a:solidFill>
              <a:cs typeface="Helvetica"/>
            </a:endParaRP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Irena Vašková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– 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dyrektor zarządzający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	       		            </a:t>
            </a: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>
                <a:solidFill>
                  <a:schemeClr val="bg1"/>
                </a:solidFill>
                <a:cs typeface="Helvetica"/>
                <a:hlinkClick r:id="rId4"/>
              </a:rPr>
              <a:t>vaskova@lorenc-logistic.cz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 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                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tel:    +</a:t>
            </a:r>
            <a:r>
              <a:rPr lang="en-US" sz="1600" dirty="0">
                <a:solidFill>
                  <a:schemeClr val="bg1"/>
                </a:solidFill>
              </a:rPr>
              <a:t>420 519 324 384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    </a:t>
            </a:r>
            <a:r>
              <a:rPr lang="cs-CZ" dirty="0">
                <a:solidFill>
                  <a:schemeClr val="bg1"/>
                </a:solidFill>
                <a:cs typeface="Helvetica"/>
              </a:rPr>
              <a:t>        </a:t>
            </a:r>
          </a:p>
          <a:p>
            <a:endParaRPr lang="cs-CZ" dirty="0">
              <a:solidFill>
                <a:schemeClr val="bg1"/>
              </a:solidFill>
              <a:cs typeface="Helvetica"/>
            </a:endParaRPr>
          </a:p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Oddział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Praga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dirty="0">
              <a:solidFill>
                <a:schemeClr val="bg1"/>
              </a:solidFill>
              <a:cs typeface="Helvetica"/>
            </a:endParaRP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Michal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Linhart – dyrektor zarządzający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		                        </a:t>
            </a: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>
                <a:solidFill>
                  <a:schemeClr val="bg1"/>
                </a:solidFill>
                <a:cs typeface="Helvetica"/>
                <a:hlinkClick r:id="rId5"/>
              </a:rPr>
              <a:t>linhart@lorenc-logistic.cz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 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                tel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.    +</a:t>
            </a:r>
            <a:r>
              <a:rPr lang="en-US" sz="1600" dirty="0">
                <a:solidFill>
                  <a:schemeClr val="bg1"/>
                </a:solidFill>
              </a:rPr>
              <a:t>420 220 400 </a:t>
            </a:r>
            <a:r>
              <a:rPr lang="en-US" sz="1600" dirty="0" smtClean="0">
                <a:solidFill>
                  <a:schemeClr val="bg1"/>
                </a:solidFill>
              </a:rPr>
              <a:t>913</a:t>
            </a:r>
            <a:endParaRPr lang="pl-PL" sz="1600" dirty="0" smtClean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  <a:cs typeface="Helvetica"/>
            </a:endParaRPr>
          </a:p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Oddział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Stenovice 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sz="1600" dirty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Radek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Baüml –  dyrektor zarządzający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		                        </a:t>
            </a: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chemeClr val="bg1"/>
                </a:solidFill>
                <a:cs typeface="Helvetica"/>
                <a:hlinkClick r:id="rId6"/>
              </a:rPr>
              <a:t>bauml@lorenc-logistic.cz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              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                 tel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.    +</a:t>
            </a:r>
            <a:r>
              <a:rPr lang="en-US" sz="1600" dirty="0">
                <a:solidFill>
                  <a:schemeClr val="bg1"/>
                </a:solidFill>
              </a:rPr>
              <a:t>420 </a:t>
            </a:r>
            <a:r>
              <a:rPr lang="pl-PL" sz="1600" dirty="0" smtClean="0">
                <a:solidFill>
                  <a:schemeClr val="bg1"/>
                </a:solidFill>
              </a:rPr>
              <a:t>702 167 531</a:t>
            </a:r>
            <a:endParaRPr lang="cs-CZ" sz="1600" dirty="0">
              <a:solidFill>
                <a:schemeClr val="bg1"/>
              </a:solidFill>
              <a:cs typeface="Helvetica"/>
            </a:endParaRPr>
          </a:p>
          <a:p>
            <a:endParaRPr lang="cs-CZ" sz="1600" dirty="0">
              <a:solidFill>
                <a:schemeClr val="bg1"/>
              </a:solidFill>
              <a:cs typeface="Helvetic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700540" y="106950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DO WSPÓŁPRACY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clrChange>
              <a:clrFrom>
                <a:srgbClr val="8C93A5"/>
              </a:clrFrom>
              <a:clrTo>
                <a:srgbClr val="8C93A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1" y="1746176"/>
            <a:ext cx="8028384" cy="430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3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/>
          <p:nvPr/>
        </p:nvSpPr>
        <p:spPr>
          <a:xfrm>
            <a:off x="617475" y="1066370"/>
            <a:ext cx="521824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endParaRPr lang="cs-CZ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Historia Firmy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846075" y="1604979"/>
            <a:ext cx="8297925" cy="4662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Courier New"/>
              <a:buChar char="o"/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lvl="0"/>
            <a:endParaRPr lang="cs-CZ" dirty="0">
              <a:solidFill>
                <a:srgbClr val="FFFFFF"/>
              </a:solidFill>
              <a:cs typeface="Helvetica"/>
            </a:endParaRPr>
          </a:p>
          <a:p>
            <a:pPr lvl="0"/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2009                 	Lorenc Logistic Polska rozpoczyna działalność</a:t>
            </a:r>
          </a:p>
          <a:p>
            <a:pPr lvl="0"/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buFont typeface="Courier New"/>
              <a:buChar char="o"/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2012	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Otwarcie własnego Serwisu dla Pojazdów Ciężarowych</a:t>
            </a:r>
          </a:p>
          <a:p>
            <a:pPr marL="285750" lvl="0" indent="-285750">
              <a:buFont typeface="Courier New"/>
              <a:buChar char="o"/>
            </a:pPr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buFont typeface="Courier New"/>
              <a:buChar char="o"/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lnSpc>
                <a:spcPct val="150000"/>
              </a:lnSpc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2014	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Certyfikacja ISO 9001:2008</a:t>
            </a:r>
          </a:p>
          <a:p>
            <a:pPr lvl="0">
              <a:lnSpc>
                <a:spcPct val="150000"/>
              </a:lnSpc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>
              <a:lnSpc>
                <a:spcPct val="150000"/>
              </a:lnSpc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2016		Zakup gruntu pod budowę kompleksowej bazy transportowej</a:t>
            </a:r>
          </a:p>
          <a:p>
            <a:pPr lvl="0"/>
            <a:endParaRPr lang="cs-CZ" dirty="0">
              <a:solidFill>
                <a:srgbClr val="FFFFFF"/>
              </a:solidFill>
              <a:cs typeface="Helvetica"/>
            </a:endParaRPr>
          </a:p>
          <a:p>
            <a:pPr lvl="0"/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2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23731" y="1138502"/>
            <a:ext cx="52182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Profil Lorenc Logistic Polska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94534" y="1600167"/>
            <a:ext cx="75650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Firma przede wszystkim skupia się na logistyce i transporcie w Europie zachodniej i środkowej, jak również dystrybucji na terenie Polski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Lorenc Logistic nieustająco ulepsza swoje standardy i zawsze dąży                do równowagi w dywersyfikacji zakresu swoich usług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Najszerszy zakres działania 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L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orenc Logistic Polska dotyczy dużych firm,          w tym korporacji i międzynarodowych spółek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Cele firmy: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cs-CZ" dirty="0">
                <a:solidFill>
                  <a:srgbClr val="FFFFFF"/>
                </a:solidFill>
                <a:cs typeface="Helvetica"/>
              </a:rPr>
              <a:t>k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ompleksowe usługi logistyczne celem dostarczenia najlepszych rozwiązań swoim klientom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cs-CZ" dirty="0">
                <a:solidFill>
                  <a:srgbClr val="FFFFFF"/>
                </a:solidFill>
                <a:cs typeface="Helvetica"/>
              </a:rPr>
              <a:t>c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iągłe 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inwestycje w rozwój firmy dla ulepszania standardów obsługi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             i 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rozszerzania zakresu świadczonych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usług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rgbClr val="FFFFFF"/>
              </a:solidFill>
              <a:cs typeface="Helvetica"/>
            </a:endParaRPr>
          </a:p>
        </p:txBody>
      </p:sp>
      <p:sp>
        <p:nvSpPr>
          <p:cNvPr id="4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67544" y="1244421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Rozwój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firmy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090404" y="2586755"/>
            <a:ext cx="432048" cy="2160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550344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Pracownicy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090404" y="3734900"/>
            <a:ext cx="432048" cy="216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7550344" y="41634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Pojazdy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10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97018"/>
              </p:ext>
            </p:extLst>
          </p:nvPr>
        </p:nvGraphicFramePr>
        <p:xfrm>
          <a:off x="323528" y="1928987"/>
          <a:ext cx="7219348" cy="361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8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635018" y="1605330"/>
            <a:ext cx="52182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Obrót firmy w  mln. PLN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graphicFrame>
        <p:nvGraphicFramePr>
          <p:cNvPr id="6" name="Obi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10146"/>
              </p:ext>
            </p:extLst>
          </p:nvPr>
        </p:nvGraphicFramePr>
        <p:xfrm>
          <a:off x="823913" y="2781300"/>
          <a:ext cx="749617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rkusz" r:id="rId5" imgW="8982013" imgH="1942982" progId="Excel.Sheet.8">
                  <p:embed/>
                </p:oleObj>
              </mc:Choice>
              <mc:Fallback>
                <p:oleObj name="Arkusz" r:id="rId5" imgW="8982013" imgH="1942982" progId="Excel.Sheet.8">
                  <p:embed/>
                  <p:pic>
                    <p:nvPicPr>
                      <p:cNvPr id="0" name="Obi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781300"/>
                        <a:ext cx="749617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2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635018" y="1605330"/>
            <a:ext cx="6509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Usługi Lorenc Logistic Polska w procentach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06431"/>
              </p:ext>
            </p:extLst>
          </p:nvPr>
        </p:nvGraphicFramePr>
        <p:xfrm>
          <a:off x="488950" y="2313216"/>
          <a:ext cx="819785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3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91983" y="1369367"/>
            <a:ext cx="616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działalności Grupy Lorenc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kjhsf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3" t="31408" r="24945" b="16321"/>
          <a:stretch/>
        </p:blipFill>
        <p:spPr>
          <a:xfrm>
            <a:off x="2200589" y="1950774"/>
            <a:ext cx="4742822" cy="38987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73723" y="2632668"/>
            <a:ext cx="120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        Transport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73723" y="4742822"/>
            <a:ext cx="132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         Spedycja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084088" y="2542234"/>
            <a:ext cx="1602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Logistyka i Magazynowanie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084088" y="4521758"/>
            <a:ext cx="173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Serwis Pojazdów Ciężarowych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5017" y="1605330"/>
            <a:ext cx="83281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Usługi Lorenc Logistic z zakresu transportu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4391130" y="261678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 smtClean="0">
                <a:solidFill>
                  <a:schemeClr val="bg1"/>
                </a:solidFill>
                <a:cs typeface="Helvetica"/>
              </a:rPr>
              <a:t>Transport drogowy</a:t>
            </a:r>
            <a:endParaRPr lang="en-US" b="1" dirty="0">
              <a:solidFill>
                <a:schemeClr val="bg1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Międzynarodowy / Krajowy</a:t>
            </a:r>
            <a:endParaRPr lang="en-US" sz="1600" dirty="0">
              <a:solidFill>
                <a:schemeClr val="bg1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Wysyłki FTL  / 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LTL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>
                <a:solidFill>
                  <a:schemeClr val="bg1"/>
                </a:solidFill>
                <a:cs typeface="Helvetica"/>
              </a:rPr>
              <a:t>T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ransport  specjalistyczny</a:t>
            </a:r>
          </a:p>
        </p:txBody>
      </p:sp>
      <p:sp>
        <p:nvSpPr>
          <p:cNvPr id="9" name="Rectangle 6"/>
          <p:cNvSpPr/>
          <p:nvPr/>
        </p:nvSpPr>
        <p:spPr>
          <a:xfrm>
            <a:off x="4391130" y="385961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 smtClean="0">
                <a:solidFill>
                  <a:srgbClr val="FFFFFF"/>
                </a:solidFill>
                <a:cs typeface="Helvetica"/>
              </a:rPr>
              <a:t>Spedycja</a:t>
            </a:r>
            <a:endParaRPr lang="en-US" b="1" dirty="0" smtClean="0">
              <a:solidFill>
                <a:srgbClr val="FFFFFF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pl-PL" sz="1600" dirty="0" smtClean="0">
                <a:solidFill>
                  <a:srgbClr val="FFFFFF"/>
                </a:solidFill>
                <a:cs typeface="Helvetica"/>
              </a:rPr>
              <a:t>Międzynarodowa / Krajowa</a:t>
            </a:r>
            <a:endParaRPr lang="en-US" sz="1600" dirty="0" smtClean="0">
              <a:solidFill>
                <a:srgbClr val="FFFFFF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Organizacja  wysyłek FTL / LTL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26456"/>
            <a:ext cx="3509704" cy="1996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82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23528" y="1101615"/>
            <a:ext cx="324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Zasięg usług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lorenc-logistic.com.pl/image.php?nid=10834&amp;oid=4289361&amp;width=764&amp;height=6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66" y="1700808"/>
            <a:ext cx="4636700" cy="425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563" y="2533470"/>
            <a:ext cx="146831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Europa zachodnia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B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NL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D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A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LUX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DK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758909" y="1240809"/>
            <a:ext cx="20860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Europa  środkowa i wschodnio-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p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ołudniowa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FIN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PL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 CZ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SK</a:t>
            </a:r>
          </a:p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HU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    RO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236296" y="4077072"/>
            <a:ext cx="1391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cs typeface="Helvetica" pitchFamily="34" charset="0"/>
              </a:rPr>
              <a:t>Europa </a:t>
            </a:r>
          </a:p>
          <a:p>
            <a:pPr algn="ctr"/>
            <a:r>
              <a:rPr lang="pl-PL" dirty="0">
                <a:solidFill>
                  <a:schemeClr val="bg1"/>
                </a:solidFill>
                <a:cs typeface="Helvetica" pitchFamily="34" charset="0"/>
              </a:rPr>
              <a:t>p</a:t>
            </a:r>
            <a:r>
              <a:rPr lang="pl-PL" dirty="0" smtClean="0">
                <a:solidFill>
                  <a:schemeClr val="bg1"/>
                </a:solidFill>
                <a:cs typeface="Helvetica" pitchFamily="34" charset="0"/>
              </a:rPr>
              <a:t>ołudniowa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HR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Bałkany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GR</a:t>
            </a:r>
          </a:p>
        </p:txBody>
      </p:sp>
    </p:spTree>
    <p:extLst>
      <p:ext uri="{BB962C8B-B14F-4D97-AF65-F5344CB8AC3E}">
        <p14:creationId xmlns:p14="http://schemas.microsoft.com/office/powerpoint/2010/main" val="40657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417</Words>
  <Application>Microsoft Office PowerPoint</Application>
  <PresentationFormat>Pokaz na ekranie (4:3)</PresentationFormat>
  <Paragraphs>165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Zubek</dc:creator>
  <cp:lastModifiedBy>Zubek</cp:lastModifiedBy>
  <cp:revision>23</cp:revision>
  <dcterms:created xsi:type="dcterms:W3CDTF">2016-05-18T12:34:44Z</dcterms:created>
  <dcterms:modified xsi:type="dcterms:W3CDTF">2016-05-27T08:23:50Z</dcterms:modified>
</cp:coreProperties>
</file>