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58" r:id="rId4"/>
    <p:sldId id="261" r:id="rId5"/>
    <p:sldId id="262" r:id="rId6"/>
    <p:sldId id="264" r:id="rId7"/>
    <p:sldId id="260" r:id="rId8"/>
    <p:sldId id="263" r:id="rId9"/>
    <p:sldId id="279" r:id="rId10"/>
    <p:sldId id="267" r:id="rId11"/>
    <p:sldId id="268" r:id="rId12"/>
    <p:sldId id="269" r:id="rId13"/>
    <p:sldId id="282" r:id="rId14"/>
    <p:sldId id="281" r:id="rId15"/>
    <p:sldId id="283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nieszka Rymar" initials="A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napToGrid="0" snapToObjects="1">
      <p:cViewPr>
        <p:scale>
          <a:sx n="95" d="100"/>
          <a:sy n="95" d="100"/>
        </p:scale>
        <p:origin x="-6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Pracownicy</c:v>
                </c:pt>
              </c:strCache>
            </c:strRef>
          </c:tx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16</c:v>
                </c:pt>
                <c:pt idx="1">
                  <c:v>31</c:v>
                </c:pt>
                <c:pt idx="2">
                  <c:v>35</c:v>
                </c:pt>
                <c:pt idx="3">
                  <c:v>42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Pojazdy</c:v>
                </c:pt>
              </c:strCache>
            </c:strRef>
          </c:tx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7</c:v>
                </c:pt>
                <c:pt idx="1">
                  <c:v>15</c:v>
                </c:pt>
                <c:pt idx="2">
                  <c:v>21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53120"/>
        <c:axId val="126854656"/>
      </c:barChart>
      <c:catAx>
        <c:axId val="12685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</a:defRPr>
            </a:pPr>
            <a:endParaRPr lang="en-US"/>
          </a:p>
        </c:txPr>
        <c:crossAx val="126854656"/>
        <c:crosses val="autoZero"/>
        <c:auto val="1"/>
        <c:lblAlgn val="ctr"/>
        <c:lblOffset val="100"/>
        <c:noMultiLvlLbl val="0"/>
      </c:catAx>
      <c:valAx>
        <c:axId val="126854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</a:defRPr>
            </a:pPr>
            <a:endParaRPr lang="en-US"/>
          </a:p>
        </c:txPr>
        <c:crossAx val="126853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9602761699715"/>
          <c:y val="5.9449862428383383E-2"/>
          <c:w val="0.41036527870112283"/>
          <c:h val="0.80790165640693301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Činnosti společnosti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List1!$A$2:$A$5</c:f>
              <c:strCache>
                <c:ptCount val="4"/>
                <c:pt idx="0">
                  <c:v>Transport</c:v>
                </c:pt>
                <c:pt idx="1">
                  <c:v>Spedycja</c:v>
                </c:pt>
                <c:pt idx="2">
                  <c:v>Logistyka</c:v>
                </c:pt>
                <c:pt idx="3">
                  <c:v>Serwis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60</c:v>
                </c:pt>
                <c:pt idx="1">
                  <c:v>30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bg1"/>
                </a:solidFill>
                <a:latin typeface="Helvetica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bg1"/>
                </a:solidFill>
                <a:latin typeface="Helvetica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bg1"/>
                </a:solidFill>
                <a:latin typeface="Helvetica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chemeClr val="bg1"/>
                </a:solidFill>
                <a:latin typeface="Helvetica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457900547094654"/>
          <c:y val="0.16774683460402279"/>
          <c:w val="0.29542099452905396"/>
          <c:h val="0.60495728519579561"/>
        </c:manualLayout>
      </c:layout>
      <c:overlay val="0"/>
      <c:txPr>
        <a:bodyPr/>
        <a:lstStyle/>
        <a:p>
          <a:pPr>
            <a:defRPr sz="1600">
              <a:latin typeface="Helvetica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9F5DA-E32A-4462-8FCE-FFE9DB17A3EF}" type="datetimeFigureOut">
              <a:rPr lang="pl-PL" smtClean="0"/>
              <a:t>2013-08-23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F6340-F0C2-4C19-A8D5-C1A2D9F5CD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66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F6340-F0C2-4C19-A8D5-C1A2D9F5CD5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293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0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7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7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0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3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6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3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B22B-7F92-7F45-802B-D17B456BD4AA}" type="datetimeFigureOut">
              <a:rPr lang="en-US" smtClean="0"/>
              <a:pPr/>
              <a:t>8/23/2013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86F05-B5C3-6945-87DE-1F516723C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9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eklamacje@lorenc-logistic.com.p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uznicki@lorenc-logistic.com.p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ujalski@lorenc-logistic.com.pl" TargetMode="External"/><Relationship Id="rId5" Type="http://schemas.openxmlformats.org/officeDocument/2006/relationships/hyperlink" Target="mailto:logistyka@lorenc-logistic.com.pl" TargetMode="External"/><Relationship Id="rId4" Type="http://schemas.openxmlformats.org/officeDocument/2006/relationships/hyperlink" Target="mailto:customerservice@lorenc-logistic.com.p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orenc@lorenc-logistic.cz" TargetMode="External"/><Relationship Id="rId7" Type="http://schemas.openxmlformats.org/officeDocument/2006/relationships/hyperlink" Target="mailto:vaskova@lorenc-logistic.cz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obchod1@lorenc-logistic.cz" TargetMode="External"/><Relationship Id="rId5" Type="http://schemas.openxmlformats.org/officeDocument/2006/relationships/hyperlink" Target="mailto:schweiglova@lorenc-logistic.cz" TargetMode="External"/><Relationship Id="rId4" Type="http://schemas.openxmlformats.org/officeDocument/2006/relationships/hyperlink" Target="mailto:rychtarikova@lorenc-logistic.cz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000" dirty="0" err="1" smtClean="0">
                <a:latin typeface="Helvetica Light"/>
                <a:cs typeface="Helvetica Light"/>
              </a:rPr>
              <a:t>k</a:t>
            </a:r>
            <a:r>
              <a:rPr lang="en-US" sz="1000" dirty="0" err="1" smtClean="0">
                <a:latin typeface="Helvetica"/>
                <a:cs typeface="Helvetica"/>
              </a:rPr>
              <a:t>jnjnjnlkjnéíáýžřčšě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rymar\AppData\Local\Microsoft\Windows\Temporary Internet Files\Content.Outlook\9IJVFEHK\titpl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ymar\Desktop\serwis5_dt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2" y="2245188"/>
            <a:ext cx="2651176" cy="191402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ymar\Desktop\Oferty, prezentacje\zdjęcia\v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2" y="4305378"/>
            <a:ext cx="2651176" cy="182078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416440" y="2245188"/>
            <a:ext cx="527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Profesjonalnie wyposażona stacja serwisowa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Obsługa klientów zewnętrznych oraz własnej floty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Naprawy wszystkich typów ciągników i naczep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Oferta stałych usług przeglądu i utrzymania taboru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416440" y="4305378"/>
            <a:ext cx="5084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Serwis mobilny 24h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Specjalistycznie wyposażony van do dyspozycji  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 całą dobę, 7 dni w tygodniu                     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Naprawa w miejscu zdarzenia </a:t>
            </a:r>
          </a:p>
          <a:p>
            <a:pPr marL="285750" indent="-285750">
              <a:buFont typeface="Courier New" pitchFamily="49" charset="0"/>
              <a:buChar char="o"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35017" y="1605330"/>
            <a:ext cx="712395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Serwis Pojazdów Ciężarowych 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182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356183" y="2066630"/>
            <a:ext cx="8533468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Know-how </a:t>
            </a:r>
            <a:r>
              <a:rPr lang="pl-PL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oraz indywidualne podejście do klienta</a:t>
            </a:r>
            <a:endParaRPr lang="cs-CZ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en-U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KPI</a:t>
            </a:r>
            <a:r>
              <a:rPr lang="pl-PL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-</a:t>
            </a:r>
            <a:r>
              <a:rPr lang="pl-PL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</a:t>
            </a:r>
            <a:r>
              <a:rPr lang="cs-CZ" sz="1100" b="1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kluczowy wskaźnik efektywności</a:t>
            </a: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en-U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R</a:t>
            </a:r>
            <a:r>
              <a:rPr lang="pl-PL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aportowanie </a:t>
            </a: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Profesjonalna kadra</a:t>
            </a: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Znajomośc przynajmniej jednego języka obcego jest standardem wśród wszystkich pracowników.</a:t>
            </a:r>
          </a:p>
          <a:p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Wyposażenie ADR (w transporcie materiałów niebezpiecznych) we wszystkich pojazdach firmowych. </a:t>
            </a:r>
            <a:endParaRPr lang="cs-CZ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Regularne szkolenia wszystkich kierowców firmy, włącznie ze szkoleniem ADR.</a:t>
            </a:r>
          </a:p>
          <a:p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Własny doradca ds. </a:t>
            </a:r>
            <a:r>
              <a:rPr lang="cs-CZ" sz="1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b</a:t>
            </a: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ezpieczeństwa i doradca ADR od 2009</a:t>
            </a: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Monitoring satelitarny, który pozwala nie tylko na kontakt  dyspozytora z kierowcą,  ale także na śledzenie przesyłek w czasie rzeczywistym przez internetowy interfejs systemu Dynafleet</a:t>
            </a:r>
            <a:endParaRPr lang="en-U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endParaRPr lang="pl-PL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 marL="285750" indent="-285750">
              <a:lnSpc>
                <a:spcPct val="120000"/>
              </a:lnSpc>
              <a:buFont typeface="Courier New"/>
              <a:buChar char="o"/>
            </a:pPr>
            <a:r>
              <a:rPr lang="pl-PL" sz="1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S</a:t>
            </a:r>
            <a:r>
              <a:rPr lang="pl-PL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pecjalny adres e-mail, pod który można kierować reklamacje i uwagi dotyczące naruszenia standardów obsługi Lorenc  -  </a:t>
            </a:r>
            <a:r>
              <a:rPr lang="pl-PL" sz="1100" b="1" u="sng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  <a:hlinkClick r:id="rId3"/>
              </a:rPr>
              <a:t>reklamacje@lorenc-logistic.com.pl</a:t>
            </a:r>
            <a:endParaRPr lang="pl-PL" sz="1100" b="1" u="sng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endParaRPr lang="pl-PL" sz="1100" b="1" u="sng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endParaRPr lang="en-US" sz="1100" b="1" u="sng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75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12" name="TextBox 4"/>
          <p:cNvSpPr txBox="1"/>
          <p:nvPr/>
        </p:nvSpPr>
        <p:spPr>
          <a:xfrm>
            <a:off x="635017" y="1605330"/>
            <a:ext cx="712395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Jakość Usług 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47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0"/>
            <a:ext cx="9144000" cy="69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nak.png"/>
          <p:cNvPicPr>
            <a:picLocks noChangeAspect="1"/>
          </p:cNvPicPr>
          <p:nvPr/>
        </p:nvPicPr>
        <p:blipFill>
          <a:blip r:embed="rId3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5" y="2287652"/>
            <a:ext cx="8619845" cy="3858567"/>
          </a:xfrm>
          <a:prstGeom prst="rect">
            <a:avLst/>
          </a:prstGeom>
        </p:spPr>
      </p:pic>
      <p:pic>
        <p:nvPicPr>
          <p:cNvPr id="9" name="Picture 2" descr="C:\Users\rymar\Desktop\Oferty, prezentacje\jpg.ta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8" y="2171685"/>
            <a:ext cx="3135533" cy="19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sc_8020_lorenc_shire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127" y="2155595"/>
            <a:ext cx="3120816" cy="1979133"/>
          </a:xfrm>
          <a:prstGeom prst="rect">
            <a:avLst/>
          </a:prstGeom>
        </p:spPr>
      </p:pic>
      <p:pic>
        <p:nvPicPr>
          <p:cNvPr id="11" name="Picture 4" descr="C:\Users\rymar\Desktop\Oferty, prezentacje\zdjęcia\zdjecia aut\SAM_0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9" y="4454491"/>
            <a:ext cx="3135533" cy="18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/>
          <p:nvPr/>
        </p:nvSpPr>
        <p:spPr>
          <a:xfrm>
            <a:off x="587829" y="1736988"/>
            <a:ext cx="71862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Flota Grupy Lorenc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pic>
        <p:nvPicPr>
          <p:cNvPr id="14340" name="Picture 4" descr="C:\Users\rymar\Desktop\Oferty, prezentacje\zdjęcia\cysterna ac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86" y="4454491"/>
            <a:ext cx="3120817" cy="18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0"/>
            <a:ext cx="9144000" cy="69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616891" y="1622108"/>
            <a:ext cx="712395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Udział w organizacjach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65610" y="2432341"/>
            <a:ext cx="145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2009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2766591" y="2126021"/>
            <a:ext cx="42537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r>
              <a:rPr lang="pl-PL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Kujawsko-Pomorskie Stowarzyszenie</a:t>
            </a:r>
          </a:p>
          <a:p>
            <a:r>
              <a:rPr lang="pl-PL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Przewoźników Międzynarodowych 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65610" y="3838470"/>
            <a:ext cx="121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2011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Rectangle 21"/>
          <p:cNvSpPr/>
          <p:nvPr/>
        </p:nvSpPr>
        <p:spPr>
          <a:xfrm>
            <a:off x="1467059" y="3549445"/>
            <a:ext cx="5580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cs-CZ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lvl="0"/>
            <a:r>
              <a:rPr lang="cs-CZ" dirty="0">
                <a:solidFill>
                  <a:schemeClr val="bg1"/>
                </a:solidFill>
                <a:latin typeface="Helvetica"/>
                <a:cs typeface="Helvetica"/>
              </a:rPr>
              <a:t>	 </a:t>
            </a:r>
            <a:r>
              <a:rPr lang="cs-CZ" dirty="0" smtClean="0">
                <a:solidFill>
                  <a:schemeClr val="bg1"/>
                </a:solidFill>
                <a:latin typeface="Helvetica"/>
                <a:cs typeface="Helvetica"/>
              </a:rPr>
              <a:t>            Polska Fundacja Gazów Technicznych   </a:t>
            </a: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  <a:p>
            <a:pPr lvl="0"/>
            <a:endParaRPr lang="cs-CZ" sz="1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lvl="0"/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             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165609" y="4903662"/>
            <a:ext cx="145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2013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766592" y="4903662"/>
            <a:ext cx="4280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Zrzeszenie Międzynarodowych Przewoźników Drogowych  w </a:t>
            </a:r>
            <a:r>
              <a:rPr lang="pl-PL" dirty="0">
                <a:solidFill>
                  <a:schemeClr val="bg1"/>
                </a:solidFill>
              </a:rPr>
              <a:t>P</a:t>
            </a:r>
            <a:r>
              <a:rPr lang="pl-PL" dirty="0" smtClean="0">
                <a:solidFill>
                  <a:schemeClr val="bg1"/>
                </a:solidFill>
              </a:rPr>
              <a:t>olsce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96" y="231440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39" y="3750303"/>
            <a:ext cx="10382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59" y="4774684"/>
            <a:ext cx="1748783" cy="90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3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" y="0"/>
            <a:ext cx="9144000" cy="69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/>
          <p:nvPr/>
        </p:nvSpPr>
        <p:spPr>
          <a:xfrm>
            <a:off x="620585" y="1631648"/>
            <a:ext cx="783612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GRUPA  LORENC - KONTAKTY</a:t>
            </a:r>
          </a:p>
          <a:p>
            <a:endParaRPr lang="cs-CZ" sz="1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endParaRPr lang="cs-CZ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Lorenc Logistic Polska z siedzibą we Włocławku</a:t>
            </a:r>
          </a:p>
          <a:p>
            <a:endParaRPr lang="cs-CZ" sz="11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Tomasz Kuźnicki 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–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Dyrektor		 	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	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            telefon: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+48 515 174 118;</a:t>
            </a:r>
            <a:endParaRPr lang="cs-CZ" sz="11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e-mail: </a:t>
            </a:r>
            <a:r>
              <a:rPr lang="cs-CZ" sz="11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Helvetica"/>
                <a:cs typeface="Helvetica"/>
                <a:hlinkClick r:id="rId3"/>
              </a:rPr>
              <a:t>kuznicki@lorenc-logistic.com.pl</a:t>
            </a:r>
            <a:r>
              <a:rPr lang="cs-CZ" sz="11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						 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+48 54 428 28 89</a:t>
            </a:r>
          </a:p>
          <a:p>
            <a:endParaRPr lang="cs-CZ" sz="1100" dirty="0" smtClean="0">
              <a:solidFill>
                <a:schemeClr val="tx2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  <a:p>
            <a:endParaRPr lang="cs-CZ" sz="1100" dirty="0">
              <a:solidFill>
                <a:schemeClr val="tx2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Dział Sprzedaży:</a:t>
            </a:r>
            <a:endParaRPr lang="cs-CZ" sz="11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Agnieszka Rymar – Specjalista ds. Obsługi Klienta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	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	 telefon: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+48 517 250 409; </a:t>
            </a:r>
            <a:endParaRPr lang="cs-CZ" sz="11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e-mail: 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  <a:hlinkClick r:id="rId4"/>
              </a:rPr>
              <a:t>customerservice@lorenc-logistic.com.pl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					 +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48 54 428 28 89</a:t>
            </a:r>
          </a:p>
          <a:p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100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Dział Logistyki:</a:t>
            </a:r>
          </a:p>
          <a:p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Rafał Sobieraj	 - Administrator Działu Logistyki			telefon :	+48 54 428 28 89;</a:t>
            </a:r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e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-mail: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  <a:hlinkClick r:id="rId5"/>
              </a:rPr>
              <a:t>logistyka@lorenc-logistic.com.pl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 				fax:		+48 54 428 28 84</a:t>
            </a:r>
          </a:p>
          <a:p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100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Serwis Pojazdów Ciężarowych:</a:t>
            </a:r>
          </a:p>
          <a:p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Paweł Bujalski – Kierownik Serwisu					telefon: 	+48 797 418 754;</a:t>
            </a:r>
          </a:p>
          <a:p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e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-mail: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  <a:hlinkClick r:id="rId6"/>
              </a:rPr>
              <a:t>bujalski@lorenc-logistic.com.pl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	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					+48 54 426 22 62</a:t>
            </a:r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5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/>
          <p:nvPr/>
        </p:nvSpPr>
        <p:spPr>
          <a:xfrm>
            <a:off x="620585" y="1631648"/>
            <a:ext cx="783612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GRUPA  LORENC - KONTAKTY</a:t>
            </a:r>
          </a:p>
          <a:p>
            <a:endParaRPr lang="cs-CZ" sz="1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endParaRPr lang="cs-CZ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Lorenc Logistic s.r.o. </a:t>
            </a:r>
            <a:r>
              <a:rPr lang="cs-CZ" sz="1400" dirty="0">
                <a:solidFill>
                  <a:srgbClr val="FFFFFF"/>
                </a:solidFill>
                <a:latin typeface="Helvetica"/>
                <a:cs typeface="Helvetica"/>
              </a:rPr>
              <a:t>z</a:t>
            </a:r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 główną siedzibą w Klatovy - Czechy</a:t>
            </a:r>
          </a:p>
          <a:p>
            <a:endParaRPr lang="cs-CZ" sz="11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Václav Lorenc – CEO		 			                       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tel: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+420 376 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377 319</a:t>
            </a:r>
          </a:p>
          <a:p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e-mail: </a:t>
            </a:r>
            <a:r>
              <a:rPr lang="cs-CZ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Helvetica"/>
                <a:cs typeface="Helvetica"/>
                <a:hlinkClick r:id="rId3"/>
              </a:rPr>
              <a:t>lorenc@lorenc-logistic.cz</a:t>
            </a:r>
            <a:endParaRPr lang="cs-CZ" sz="1100" dirty="0">
              <a:solidFill>
                <a:schemeClr val="tx2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  <a:p>
            <a:endParaRPr lang="cs-CZ" sz="11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Dział Sprzedaży :</a:t>
            </a:r>
            <a:endParaRPr lang="cs-CZ" sz="11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Iveta Rychtáříková 	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  <a:hlinkClick r:id="rId4"/>
              </a:rPr>
              <a:t>rychtarikova@lorenc-logistic.cz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 	           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tel: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 +420 376 377 342, +420 602 249 639</a:t>
            </a:r>
          </a:p>
          <a:p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Lenka Schweiglová 	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  <a:hlinkClick r:id="rId5"/>
              </a:rPr>
              <a:t>schweiglova@lorenc-logistic.cz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  	           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tel: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	 +420 376 377 347, +420 602 464 848</a:t>
            </a:r>
          </a:p>
          <a:p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Jiří Šelmát 		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  <a:hlinkClick r:id="rId6"/>
              </a:rPr>
              <a:t>obchod1@lorenc-logistic.cz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 	                        </a:t>
            </a:r>
            <a:r>
              <a:rPr lang="cs-CZ" sz="1100" dirty="0" smtClean="0">
                <a:solidFill>
                  <a:srgbClr val="FFFFFF"/>
                </a:solidFill>
                <a:latin typeface="Helvetica"/>
                <a:cs typeface="Helvetica"/>
              </a:rPr>
              <a:t>tel:        </a:t>
            </a:r>
            <a:r>
              <a:rPr lang="cs-CZ" sz="1100" dirty="0">
                <a:solidFill>
                  <a:srgbClr val="FFFFFF"/>
                </a:solidFill>
                <a:latin typeface="Helvetica"/>
                <a:cs typeface="Helvetica"/>
              </a:rPr>
              <a:t>+420 376 377 320, +420 602 129 556</a:t>
            </a:r>
          </a:p>
          <a:p>
            <a:endParaRPr lang="cs-CZ" sz="11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Oddział </a:t>
            </a: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cs-CZ" sz="1400" dirty="0">
                <a:solidFill>
                  <a:schemeClr val="bg1"/>
                </a:solidFill>
                <a:latin typeface="Helvetica"/>
                <a:cs typeface="Helvetica"/>
              </a:rPr>
              <a:t>Kněževes</a:t>
            </a:r>
          </a:p>
          <a:p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Irena Vašková – 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dyrektor zarzadzający oddziału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		           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tel: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	+420 724 027 382</a:t>
            </a:r>
          </a:p>
          <a:p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e-mail: 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  <a:hlinkClick r:id="rId7"/>
              </a:rPr>
              <a:t>vaskova@lorenc-logistic.cz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 			                        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           </a:t>
            </a:r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Oddział Pohořelice</a:t>
            </a:r>
            <a:endParaRPr lang="cs-CZ" sz="1400" dirty="0">
              <a:solidFill>
                <a:schemeClr val="bg1"/>
              </a:solidFill>
              <a:latin typeface="Helvetica"/>
              <a:cs typeface="Helvetica"/>
            </a:endParaRPr>
          </a:p>
          <a:p>
            <a:endParaRPr lang="cs-CZ" sz="110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Irena Vašková – 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dyrektor zarządzajacy oddziału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	                       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tel:  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	+420 519 324 384</a:t>
            </a:r>
          </a:p>
          <a:p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e-mail: 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  <a:hlinkClick r:id="rId7"/>
              </a:rPr>
              <a:t>vaskova@lorenc-logistic.cz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 			                        </a:t>
            </a:r>
            <a:r>
              <a:rPr lang="cs-CZ" sz="1100" dirty="0" smtClean="0">
                <a:solidFill>
                  <a:schemeClr val="bg1"/>
                </a:solidFill>
                <a:latin typeface="Helvetica"/>
                <a:cs typeface="Helvetica"/>
              </a:rPr>
              <a:t>kom:    </a:t>
            </a:r>
            <a:r>
              <a:rPr lang="cs-CZ" sz="1100" dirty="0">
                <a:solidFill>
                  <a:schemeClr val="bg1"/>
                </a:solidFill>
                <a:latin typeface="Helvetica"/>
                <a:cs typeface="Helvetica"/>
              </a:rPr>
              <a:t>+420 724 027 382</a:t>
            </a:r>
          </a:p>
          <a:p>
            <a:endParaRPr lang="cs-CZ" sz="1100" dirty="0" smtClean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769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50759" y="3808944"/>
            <a:ext cx="712395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Dziękujemy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647174" y="3004456"/>
            <a:ext cx="2642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Dziękujemy za uwagę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004079" y="3429000"/>
            <a:ext cx="350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Dziękujemy za uwagę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rymar\AppData\Local\Microsoft\Windows\Temporary Internet Files\Content.Outlook\9IJVFEHK\last_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004079" y="4029164"/>
            <a:ext cx="310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Dziękujemy</a:t>
            </a:r>
            <a:endParaRPr lang="en-US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65547" y="2664507"/>
            <a:ext cx="16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Courier New"/>
              <a:buChar char="o"/>
            </a:pPr>
            <a:endParaRPr lang="cs-CZ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lvl="1"/>
            <a:endParaRPr lang="cs-CZ" sz="1200" noProof="0" dirty="0">
              <a:latin typeface="+mn-lt"/>
            </a:endParaRPr>
          </a:p>
        </p:txBody>
      </p:sp>
      <p:pic>
        <p:nvPicPr>
          <p:cNvPr id="4098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8"/>
          <p:cNvSpPr txBox="1"/>
          <p:nvPr/>
        </p:nvSpPr>
        <p:spPr>
          <a:xfrm>
            <a:off x="635018" y="1605330"/>
            <a:ext cx="521824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cs-CZ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Historia Firmy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966930" y="2664507"/>
            <a:ext cx="8297925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lvl="0"/>
            <a:endParaRPr lang="cs-CZ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lvl="0"/>
            <a:endParaRPr lang="cs-CZ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lvl="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2009                 Lorenc Logistic Polska rozpoczyna działalność</a:t>
            </a:r>
          </a:p>
          <a:p>
            <a:pPr marL="285750" lvl="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lvl="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lvl="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2012		      Otwarcie własnego Serwisu dla Pojazdów Ciężarowych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4"/>
          <p:cNvSpPr txBox="1"/>
          <p:nvPr/>
        </p:nvSpPr>
        <p:spPr>
          <a:xfrm>
            <a:off x="635018" y="1605330"/>
            <a:ext cx="52182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Profil Lorenc Logistic Polska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1024655" y="2305556"/>
            <a:ext cx="7565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Firma głównie skupia się na logistyce i transporcie w Europie zachodniej i środkowej, jak również dystrybucji na terenie Polski</a:t>
            </a:r>
          </a:p>
          <a:p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Lorenc Logistic nieustająco ulepsza swoje standardy  i zawsze dąży do równowagi w dywersyfikacji zakresu swoich usług  </a:t>
            </a:r>
          </a:p>
          <a:p>
            <a:pPr marL="28575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Najszerszy zakres działania </a:t>
            </a:r>
            <a:r>
              <a:rPr lang="cs-CZ" sz="1600" dirty="0">
                <a:solidFill>
                  <a:srgbClr val="FFFFFF"/>
                </a:solidFill>
                <a:latin typeface="Helvetica"/>
                <a:cs typeface="Helvetica"/>
              </a:rPr>
              <a:t>L</a:t>
            </a: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orenc Logistic Polska dotyczy dużych firm,          w tym korporacji i międzynarodowych spółek </a:t>
            </a:r>
          </a:p>
          <a:p>
            <a:pPr marL="28575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Cele firmy: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Kompleksowe usługi logistyczne celem dostarczenia najlepszych rozwiązań swoim klientom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>
                <a:solidFill>
                  <a:srgbClr val="FFFFFF"/>
                </a:solidFill>
                <a:latin typeface="Helvetica"/>
                <a:cs typeface="Helvetica"/>
              </a:rPr>
              <a:t>Ciągłe inwestycje w rozwój firmy dla ulepszania standardów obsługi i rozszerzania zakresu świadczonych </a:t>
            </a: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usług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5123" name="Picture 3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" y="401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787418" y="1757730"/>
            <a:ext cx="52182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Profil Lorenc Logistic Polska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1177055" y="2457956"/>
            <a:ext cx="7565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Firma przede wszystkim skupia się na logistyce i transporcie w Europie zachodniej i środkowej, jak również dystrybucji na terenie Polski</a:t>
            </a:r>
          </a:p>
          <a:p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Lorenc Logistic nieustająco ulepsza swoje standardy  i zawsze dąży do równowagi w dywersyfikacji zakresu swoich usług  </a:t>
            </a:r>
          </a:p>
          <a:p>
            <a:pPr marL="28575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Najszerszy zakres działania </a:t>
            </a:r>
            <a:r>
              <a:rPr lang="cs-CZ" sz="1600" dirty="0">
                <a:solidFill>
                  <a:srgbClr val="FFFFFF"/>
                </a:solidFill>
                <a:latin typeface="Helvetica"/>
                <a:cs typeface="Helvetica"/>
              </a:rPr>
              <a:t>L</a:t>
            </a: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orenc Logistic Polska dotyczy dużych firm,          w tym korporacji i międzynarodowych spółek </a:t>
            </a:r>
          </a:p>
          <a:p>
            <a:pPr marL="285750" indent="-285750">
              <a:buFont typeface="Courier New"/>
              <a:buChar char="o"/>
            </a:pPr>
            <a:endParaRPr lang="cs-CZ" sz="16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Courier New"/>
              <a:buChar char="o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Cele firmy: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Kompleksowe usługi logistyczne celem dostarczenia najlepszych rozwiązań swoim klientom</a:t>
            </a:r>
          </a:p>
          <a:p>
            <a:pPr marL="742950" lvl="1" indent="-285750">
              <a:buFont typeface="Arial"/>
              <a:buChar char="•"/>
            </a:pPr>
            <a:r>
              <a:rPr lang="cs-CZ" sz="1600" dirty="0">
                <a:solidFill>
                  <a:srgbClr val="FFFFFF"/>
                </a:solidFill>
                <a:latin typeface="Helvetica"/>
                <a:cs typeface="Helvetica"/>
              </a:rPr>
              <a:t>Ciągłe inwestycje w rozwój firmy dla ulepszania standardów obsługi i rozszerzania zakresu świadczonych </a:t>
            </a:r>
            <a:r>
              <a:rPr lang="cs-CZ" sz="1600" dirty="0" smtClean="0">
                <a:solidFill>
                  <a:srgbClr val="FFFFFF"/>
                </a:solidFill>
                <a:latin typeface="Helvetica"/>
                <a:cs typeface="Helvetica"/>
              </a:rPr>
              <a:t>usług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90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018" y="1605330"/>
            <a:ext cx="52182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Rozwój firmy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pic>
        <p:nvPicPr>
          <p:cNvPr id="7170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753391"/>
              </p:ext>
            </p:extLst>
          </p:nvPr>
        </p:nvGraphicFramePr>
        <p:xfrm>
          <a:off x="359527" y="2374586"/>
          <a:ext cx="7219348" cy="3611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55269" y="4321196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Pracownicy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0029" y="5343357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Pojazdy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5848" y="4087382"/>
            <a:ext cx="197352" cy="2200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75848" y="5109543"/>
            <a:ext cx="197352" cy="2200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/>
          <p:cNvSpPr txBox="1"/>
          <p:nvPr/>
        </p:nvSpPr>
        <p:spPr>
          <a:xfrm>
            <a:off x="964642" y="1698171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Rozwój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firmy</a:t>
            </a:r>
            <a:endParaRPr lang="pl-PL" sz="20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81" name="Picture 33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18" y="1605330"/>
            <a:ext cx="52182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Obrót firmy w  mln. PLN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8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813463"/>
              </p:ext>
            </p:extLst>
          </p:nvPr>
        </p:nvGraphicFramePr>
        <p:xfrm>
          <a:off x="954088" y="2859088"/>
          <a:ext cx="7496175" cy="220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Arkusz" r:id="rId5" imgW="8982013" imgH="2324128" progId="Excel.Sheet.8">
                  <p:embed/>
                </p:oleObj>
              </mc:Choice>
              <mc:Fallback>
                <p:oleObj name="Arkusz" r:id="rId5" imgW="8982013" imgH="2324128" progId="Excel.Sheet.8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2859088"/>
                        <a:ext cx="7496175" cy="22082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18" y="1605330"/>
            <a:ext cx="65093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Usługi Lorenc Logistic Polska w procentach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8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780230"/>
              </p:ext>
            </p:extLst>
          </p:nvPr>
        </p:nvGraphicFramePr>
        <p:xfrm>
          <a:off x="488950" y="2313216"/>
          <a:ext cx="8197850" cy="416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0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8" name="Picture 4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kjhsf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83" t="31408" r="24945" b="16321"/>
          <a:stretch/>
        </p:blipFill>
        <p:spPr>
          <a:xfrm>
            <a:off x="2180492" y="1989574"/>
            <a:ext cx="4742822" cy="389876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457200" y="1600200"/>
            <a:ext cx="616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Obszary działalności Grupy Lorenc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7084088" y="2542234"/>
            <a:ext cx="16027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 smtClean="0">
              <a:solidFill>
                <a:schemeClr val="bg1"/>
              </a:solidFill>
            </a:endParaRPr>
          </a:p>
          <a:p>
            <a:r>
              <a:rPr lang="pl-PL" sz="1400" dirty="0" smtClean="0">
                <a:solidFill>
                  <a:schemeClr val="bg1"/>
                </a:solidFill>
              </a:rPr>
              <a:t>Logistyka i Magazynowanie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7084088" y="4521758"/>
            <a:ext cx="1738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 smtClean="0">
              <a:solidFill>
                <a:schemeClr val="bg1"/>
              </a:solidFill>
            </a:endParaRPr>
          </a:p>
          <a:p>
            <a:r>
              <a:rPr lang="pl-PL" sz="1400" dirty="0" smtClean="0">
                <a:solidFill>
                  <a:schemeClr val="bg1"/>
                </a:solidFill>
              </a:rPr>
              <a:t>Serwis Pojazdów Ciężarowych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73723" y="2632668"/>
            <a:ext cx="12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 smtClean="0">
              <a:solidFill>
                <a:schemeClr val="bg1"/>
              </a:solidFill>
            </a:endParaRPr>
          </a:p>
          <a:p>
            <a:r>
              <a:rPr lang="pl-PL" sz="1400" dirty="0" smtClean="0">
                <a:solidFill>
                  <a:schemeClr val="bg1"/>
                </a:solidFill>
              </a:rPr>
              <a:t>        Transport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773723" y="4742822"/>
            <a:ext cx="1326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         Spedycja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1073" y="4458671"/>
            <a:ext cx="131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Helvetica"/>
                <a:cs typeface="Helvetica"/>
              </a:rPr>
              <a:t>Serwis Pojazdów Ciężarowych</a:t>
            </a:r>
            <a:endParaRPr lang="en-US" sz="12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1073" y="2759829"/>
            <a:ext cx="131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Helvetica"/>
                <a:cs typeface="Helvetica"/>
              </a:rPr>
              <a:t>Logistyka i Magazynowanie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2153" y="2805726"/>
            <a:ext cx="1148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/>
                </a:solidFill>
                <a:latin typeface="Helvetica"/>
                <a:cs typeface="Helvetica"/>
              </a:rPr>
              <a:t>Transport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153" y="4581063"/>
            <a:ext cx="1148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  <a:latin typeface="Helvetica"/>
                <a:cs typeface="Helvetica"/>
              </a:rPr>
              <a:t>S</a:t>
            </a:r>
            <a:r>
              <a:rPr lang="cs-CZ" sz="1200" dirty="0" smtClean="0">
                <a:solidFill>
                  <a:schemeClr val="bg1"/>
                </a:solidFill>
                <a:latin typeface="Helvetica"/>
                <a:cs typeface="Helvetica"/>
              </a:rPr>
              <a:t>pedycja</a:t>
            </a:r>
          </a:p>
        </p:txBody>
      </p:sp>
      <p:pic>
        <p:nvPicPr>
          <p:cNvPr id="10242" name="Picture 2" descr="C:\Users\rymar\AppData\Local\Microsoft\Windows\Temporary Internet Files\Content.Outlook\9IJVFEHK\podkladpl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auto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843" y="2820738"/>
            <a:ext cx="1951790" cy="949158"/>
          </a:xfrm>
          <a:prstGeom prst="rect">
            <a:avLst/>
          </a:prstGeom>
        </p:spPr>
      </p:pic>
      <p:pic>
        <p:nvPicPr>
          <p:cNvPr id="14" name="Picture 8" descr="balicek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170988"/>
            <a:ext cx="1229245" cy="935482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3416355" y="2690336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dirty="0" smtClean="0">
                <a:solidFill>
                  <a:schemeClr val="bg1"/>
                </a:solidFill>
                <a:latin typeface="Helvetica"/>
                <a:cs typeface="Helvetica"/>
              </a:rPr>
              <a:t>Transport drogowy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Krajowy/międzynarodowy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Wysyłki FTL </a:t>
            </a:r>
            <a:r>
              <a:rPr lang="cs-CZ" sz="1400" dirty="0">
                <a:solidFill>
                  <a:schemeClr val="bg1"/>
                </a:solidFill>
                <a:latin typeface="Helvetica"/>
                <a:cs typeface="Helvetica"/>
              </a:rPr>
              <a:t>/ LTL </a:t>
            </a: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cs-CZ" sz="1400" dirty="0">
                <a:solidFill>
                  <a:schemeClr val="bg1"/>
                </a:solidFill>
                <a:latin typeface="Helvetica"/>
                <a:cs typeface="Helvetica"/>
              </a:rPr>
              <a:t>T</a:t>
            </a: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ransport  ADR</a:t>
            </a:r>
          </a:p>
          <a:p>
            <a:pPr marL="742950" lvl="1" indent="-285750">
              <a:buFont typeface="Arial"/>
              <a:buChar char="•"/>
            </a:pPr>
            <a:r>
              <a:rPr lang="cs-CZ" sz="1400" dirty="0" smtClean="0">
                <a:solidFill>
                  <a:schemeClr val="bg1"/>
                </a:solidFill>
                <a:latin typeface="Helvetica"/>
                <a:cs typeface="Helvetica"/>
              </a:rPr>
              <a:t>Transport specjalistyczny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6" name="Rectangle 6"/>
          <p:cNvSpPr/>
          <p:nvPr/>
        </p:nvSpPr>
        <p:spPr>
          <a:xfrm>
            <a:off x="3430310" y="4170988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dirty="0" smtClean="0">
                <a:solidFill>
                  <a:srgbClr val="FFFFFF"/>
                </a:solidFill>
                <a:latin typeface="Helvetica"/>
                <a:cs typeface="Helvetica"/>
              </a:rPr>
              <a:t>Spedycja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Krajowa/międzynarodowa</a:t>
            </a:r>
            <a:endParaRPr lang="en-US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cs-CZ" sz="1400" dirty="0" smtClean="0">
                <a:solidFill>
                  <a:srgbClr val="FFFFFF"/>
                </a:solidFill>
                <a:latin typeface="Helvetica"/>
                <a:cs typeface="Helvetica"/>
              </a:rPr>
              <a:t>Organizacja  wysyłek FTL/LTL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635017" y="1605330"/>
            <a:ext cx="832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Usługi Lorenc Logistic z zakresu transportu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73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rymar\AppData\Local\Microsoft\Windows\Temporary Internet Files\Content.Outlook\9IJVFEHK\podklad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371789" y="2971254"/>
            <a:ext cx="1468311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Europa zachodnia</a:t>
            </a:r>
          </a:p>
          <a:p>
            <a:endParaRPr lang="cs-CZ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</a:t>
            </a:r>
            <a:r>
              <a:rPr lang="cs-CZ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</a:t>
            </a:r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B</a:t>
            </a:r>
          </a:p>
          <a:p>
            <a:r>
              <a:rPr lang="cs-CZ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</a:t>
            </a:r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NL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D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A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F</a:t>
            </a:r>
            <a:r>
              <a:rPr lang="cs-CZ" sz="1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(płn.)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LUX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GB</a:t>
            </a:r>
            <a:endParaRPr lang="en-US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6059156" y="1952140"/>
            <a:ext cx="1587640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Europa  środkowa i</a:t>
            </a:r>
          </a:p>
          <a:p>
            <a:r>
              <a:rPr lang="cs-CZ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w</a:t>
            </a:r>
            <a:r>
              <a:rPr lang="cs-CZ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schodnio-</a:t>
            </a:r>
          </a:p>
          <a:p>
            <a:r>
              <a:rPr lang="cs-CZ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</a:t>
            </a:r>
            <a:r>
              <a:rPr lang="cs-CZ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ołudniowa</a:t>
            </a:r>
          </a:p>
          <a:p>
            <a:endParaRPr lang="cs-CZ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  <a:p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</a:t>
            </a:r>
            <a:r>
              <a:rPr lang="cs-CZ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</a:t>
            </a:r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PL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CZ</a:t>
            </a:r>
          </a:p>
          <a:p>
            <a:r>
              <a:rPr lang="cs-CZ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</a:t>
            </a:r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SK</a:t>
            </a:r>
          </a:p>
          <a:p>
            <a:r>
              <a:rPr lang="cs-CZ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</a:t>
            </a:r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HU</a:t>
            </a:r>
          </a:p>
          <a:p>
            <a:r>
              <a:rPr lang="cs-CZ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elvetica"/>
                <a:cs typeface="Helvetica"/>
              </a:rPr>
              <a:t>    RO</a:t>
            </a:r>
            <a:endParaRPr lang="en-US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elvetica"/>
              <a:cs typeface="Helvetica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521190" y="3121690"/>
            <a:ext cx="13916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solidFill>
                <a:schemeClr val="tx2">
                  <a:lumMod val="20000"/>
                  <a:lumOff val="8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pl-PL" dirty="0">
              <a:solidFill>
                <a:schemeClr val="tx2">
                  <a:lumMod val="20000"/>
                  <a:lumOff val="8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 pitchFamily="34" charset="0"/>
                <a:cs typeface="Helvetica" pitchFamily="34" charset="0"/>
              </a:rPr>
              <a:t>Europa </a:t>
            </a:r>
          </a:p>
          <a:p>
            <a:r>
              <a:rPr lang="pl-PL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" pitchFamily="34" charset="0"/>
                <a:cs typeface="Helvetica" pitchFamily="34" charset="0"/>
              </a:rPr>
              <a:t>p</a:t>
            </a:r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 pitchFamily="34" charset="0"/>
                <a:cs typeface="Helvetica" pitchFamily="34" charset="0"/>
              </a:rPr>
              <a:t>ołudniowa</a:t>
            </a:r>
          </a:p>
          <a:p>
            <a:endParaRPr lang="pl-PL" dirty="0" smtClean="0">
              <a:solidFill>
                <a:schemeClr val="tx2">
                  <a:lumMod val="20000"/>
                  <a:lumOff val="8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SLO</a:t>
            </a:r>
          </a:p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HR</a:t>
            </a:r>
          </a:p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Bałkany</a:t>
            </a:r>
          </a:p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GR</a:t>
            </a:r>
          </a:p>
          <a:p>
            <a:r>
              <a:rPr lang="pl-PL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</a:t>
            </a:r>
            <a:endParaRPr lang="pl-PL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3" descr="C:\Users\rymar\AppData\Local\Microsoft\Windows\Temporary Internet Files\Content.Outlook\9IJVFEHK\evropapl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77" y="336620"/>
            <a:ext cx="632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85800" y="1557495"/>
            <a:ext cx="324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Zasięg usług</a:t>
            </a:r>
            <a:endParaRPr lang="pl-PL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6666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CCFF"/>
      </a:hlink>
      <a:folHlink>
        <a:srgbClr val="66CC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12252</TotalTime>
  <Words>494</Words>
  <Application>Microsoft Office PowerPoint</Application>
  <PresentationFormat>Pokaz na ekranie (4:3)</PresentationFormat>
  <Paragraphs>190</Paragraphs>
  <Slides>16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Office Theme</vt:lpstr>
      <vt:lpstr>Arkusz</vt:lpstr>
      <vt:lpstr>Prezentacja programu PowerPoint</vt:lpstr>
      <vt:lpstr>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petr.hudec_x0016__x0016__x0016__x0016__x0016_@yahoo.com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 Hudec</dc:creator>
  <cp:lastModifiedBy>Agnieszka Rymar</cp:lastModifiedBy>
  <cp:revision>203</cp:revision>
  <dcterms:created xsi:type="dcterms:W3CDTF">2013-05-16T11:49:29Z</dcterms:created>
  <dcterms:modified xsi:type="dcterms:W3CDTF">2013-08-23T11:25:22Z</dcterms:modified>
</cp:coreProperties>
</file>